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7" r:id="rId2"/>
    <p:sldId id="270" r:id="rId3"/>
    <p:sldId id="275" r:id="rId4"/>
    <p:sldId id="277" r:id="rId5"/>
    <p:sldId id="271" r:id="rId6"/>
    <p:sldId id="264" r:id="rId7"/>
    <p:sldId id="272"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930"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svg"/><Relationship Id="rId1" Type="http://schemas.openxmlformats.org/officeDocument/2006/relationships/image" Target="../media/image9.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svg"/><Relationship Id="rId1" Type="http://schemas.openxmlformats.org/officeDocument/2006/relationships/image" Target="../media/image9.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3BB11-74D4-4C01-9012-C80DA08EFB46}"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pt-PT"/>
        </a:p>
      </dgm:t>
    </dgm:pt>
    <dgm:pt modelId="{E9C0D7C0-DCAD-4457-B04B-EB3C118D7414}">
      <dgm:prSet phldrT="[Texto]" custT="1"/>
      <dgm:spPr>
        <a:solidFill>
          <a:srgbClr val="00B050"/>
        </a:solidFill>
      </dgm:spPr>
      <dgm:t>
        <a:bodyPr/>
        <a:lstStyle/>
        <a:p>
          <a:r>
            <a:rPr lang="pt-PT" sz="1800" dirty="0" err="1"/>
            <a:t>Agriculture</a:t>
          </a:r>
          <a:r>
            <a:rPr lang="pt-PT" sz="1800" dirty="0"/>
            <a:t> </a:t>
          </a:r>
          <a:r>
            <a:rPr lang="pt-PT" sz="1800" dirty="0" err="1"/>
            <a:t>and</a:t>
          </a:r>
          <a:r>
            <a:rPr lang="pt-PT" sz="1800" dirty="0"/>
            <a:t> Food </a:t>
          </a:r>
          <a:r>
            <a:rPr lang="pt-PT" sz="1800" dirty="0" err="1"/>
            <a:t>Security</a:t>
          </a:r>
          <a:endParaRPr lang="pt-PT" sz="1800" dirty="0"/>
        </a:p>
        <a:p>
          <a:endParaRPr lang="pt-PT" sz="1800" dirty="0"/>
        </a:p>
      </dgm:t>
    </dgm:pt>
    <dgm:pt modelId="{9901C786-CEB1-4DE2-A04F-4992B68A024A}" type="parTrans" cxnId="{A98A575F-B96D-420E-99B9-87609B2040DB}">
      <dgm:prSet/>
      <dgm:spPr/>
      <dgm:t>
        <a:bodyPr/>
        <a:lstStyle/>
        <a:p>
          <a:endParaRPr lang="pt-PT" sz="1800"/>
        </a:p>
      </dgm:t>
    </dgm:pt>
    <dgm:pt modelId="{477C8291-2F5C-44B9-B94D-9ACB2ECBCB57}" type="sibTrans" cxnId="{A98A575F-B96D-420E-99B9-87609B2040DB}">
      <dgm:prSet/>
      <dgm:spPr/>
      <dgm:t>
        <a:bodyPr/>
        <a:lstStyle/>
        <a:p>
          <a:endParaRPr lang="pt-PT" sz="1800"/>
        </a:p>
      </dgm:t>
    </dgm:pt>
    <dgm:pt modelId="{F30A8572-5679-4ACA-BF04-702C5FE1B2E9}">
      <dgm:prSet phldrT="[Texto]" custT="1"/>
      <dgm:spPr>
        <a:solidFill>
          <a:srgbClr val="92D050"/>
        </a:solidFill>
      </dgm:spPr>
      <dgm:t>
        <a:bodyPr/>
        <a:lstStyle/>
        <a:p>
          <a:r>
            <a:rPr lang="en-US" sz="1800" dirty="0"/>
            <a:t>Environmental and Natural Resources</a:t>
          </a:r>
          <a:endParaRPr lang="pt-PT" sz="1800" dirty="0"/>
        </a:p>
      </dgm:t>
    </dgm:pt>
    <dgm:pt modelId="{7BE82F24-5156-48B7-AA29-CD5558E96F68}" type="parTrans" cxnId="{4830985F-6772-4E16-A645-1B330CFE6D76}">
      <dgm:prSet/>
      <dgm:spPr/>
      <dgm:t>
        <a:bodyPr/>
        <a:lstStyle/>
        <a:p>
          <a:endParaRPr lang="pt-PT" sz="1800"/>
        </a:p>
      </dgm:t>
    </dgm:pt>
    <dgm:pt modelId="{3F6A8F6A-78C8-4DAB-A2A8-CDD251808D5F}" type="sibTrans" cxnId="{4830985F-6772-4E16-A645-1B330CFE6D76}">
      <dgm:prSet/>
      <dgm:spPr>
        <a:ln>
          <a:solidFill>
            <a:schemeClr val="bg1"/>
          </a:solidFill>
        </a:ln>
      </dgm:spPr>
      <dgm:t>
        <a:bodyPr/>
        <a:lstStyle/>
        <a:p>
          <a:endParaRPr lang="pt-PT" sz="1800">
            <a:solidFill>
              <a:schemeClr val="bg1"/>
            </a:solidFill>
          </a:endParaRPr>
        </a:p>
      </dgm:t>
    </dgm:pt>
    <dgm:pt modelId="{61944896-B5D7-4B29-BDE6-AD13B6A398CB}">
      <dgm:prSet custT="1"/>
      <dgm:spPr>
        <a:solidFill>
          <a:schemeClr val="accent3"/>
        </a:solidFill>
      </dgm:spPr>
      <dgm:t>
        <a:bodyPr/>
        <a:lstStyle/>
        <a:p>
          <a:r>
            <a:rPr lang="en-US" sz="1800" dirty="0"/>
            <a:t>Lobbying and Advocacy</a:t>
          </a:r>
          <a:endParaRPr lang="pt-PT" sz="1800" dirty="0"/>
        </a:p>
      </dgm:t>
    </dgm:pt>
    <dgm:pt modelId="{15681794-8E1B-4EB9-BB3F-E0152C0DAEC5}" type="parTrans" cxnId="{10C31898-A201-4579-8660-3D1AA423B77F}">
      <dgm:prSet/>
      <dgm:spPr/>
      <dgm:t>
        <a:bodyPr/>
        <a:lstStyle/>
        <a:p>
          <a:endParaRPr lang="pt-PT"/>
        </a:p>
      </dgm:t>
    </dgm:pt>
    <dgm:pt modelId="{F91E5EC0-DA99-4256-B3D2-3ACD8EEC8D6F}" type="sibTrans" cxnId="{10C31898-A201-4579-8660-3D1AA423B77F}">
      <dgm:prSet/>
      <dgm:spPr/>
      <dgm:t>
        <a:bodyPr/>
        <a:lstStyle/>
        <a:p>
          <a:endParaRPr lang="pt-PT"/>
        </a:p>
      </dgm:t>
    </dgm:pt>
    <dgm:pt modelId="{3656938A-9A72-4317-B4DB-9F504A2FF281}">
      <dgm:prSet/>
      <dgm:spPr/>
      <dgm:t>
        <a:bodyPr/>
        <a:lstStyle/>
        <a:p>
          <a:endParaRPr lang="pt-PT"/>
        </a:p>
      </dgm:t>
    </dgm:pt>
    <dgm:pt modelId="{21AB3DE7-2916-4E5D-8F28-D64A2EF3BC01}" type="parTrans" cxnId="{C7C75800-2F4F-49F9-940F-B59865207124}">
      <dgm:prSet/>
      <dgm:spPr/>
      <dgm:t>
        <a:bodyPr/>
        <a:lstStyle/>
        <a:p>
          <a:endParaRPr lang="pt-PT"/>
        </a:p>
      </dgm:t>
    </dgm:pt>
    <dgm:pt modelId="{72FF1E50-0F63-409C-90F2-6C24172B56D5}" type="sibTrans" cxnId="{C7C75800-2F4F-49F9-940F-B59865207124}">
      <dgm:prSet/>
      <dgm:spPr/>
      <dgm:t>
        <a:bodyPr/>
        <a:lstStyle/>
        <a:p>
          <a:endParaRPr lang="pt-PT"/>
        </a:p>
      </dgm:t>
    </dgm:pt>
    <dgm:pt modelId="{7CDDE722-99B7-4D39-9027-E2C5CC7E59C2}">
      <dgm:prSet/>
      <dgm:spPr/>
      <dgm:t>
        <a:bodyPr/>
        <a:lstStyle/>
        <a:p>
          <a:endParaRPr lang="pt-PT"/>
        </a:p>
      </dgm:t>
    </dgm:pt>
    <dgm:pt modelId="{04CEF347-3709-42A7-B30F-41214868BA99}" type="parTrans" cxnId="{FC3F1201-87C5-4E67-A42C-3675E2EE44C1}">
      <dgm:prSet/>
      <dgm:spPr/>
      <dgm:t>
        <a:bodyPr/>
        <a:lstStyle/>
        <a:p>
          <a:endParaRPr lang="pt-PT"/>
        </a:p>
      </dgm:t>
    </dgm:pt>
    <dgm:pt modelId="{2B508370-C27F-4AB3-87AD-C600E9C01F82}" type="sibTrans" cxnId="{FC3F1201-87C5-4E67-A42C-3675E2EE44C1}">
      <dgm:prSet/>
      <dgm:spPr/>
      <dgm:t>
        <a:bodyPr/>
        <a:lstStyle/>
        <a:p>
          <a:endParaRPr lang="pt-PT"/>
        </a:p>
      </dgm:t>
    </dgm:pt>
    <dgm:pt modelId="{AEC91715-CD51-476F-ACE1-E92B3F53CC5F}" type="pres">
      <dgm:prSet presAssocID="{51F3BB11-74D4-4C01-9012-C80DA08EFB46}" presName="composite" presStyleCnt="0">
        <dgm:presLayoutVars>
          <dgm:chMax val="3"/>
          <dgm:animLvl val="lvl"/>
          <dgm:resizeHandles val="exact"/>
        </dgm:presLayoutVars>
      </dgm:prSet>
      <dgm:spPr/>
      <dgm:t>
        <a:bodyPr/>
        <a:lstStyle/>
        <a:p>
          <a:endParaRPr lang="en-US"/>
        </a:p>
      </dgm:t>
    </dgm:pt>
    <dgm:pt modelId="{29E88979-8622-4AA6-AA39-ABAF6C3FAD61}" type="pres">
      <dgm:prSet presAssocID="{E9C0D7C0-DCAD-4457-B04B-EB3C118D7414}" presName="gear1" presStyleLbl="node1" presStyleIdx="0" presStyleCnt="3">
        <dgm:presLayoutVars>
          <dgm:chMax val="1"/>
          <dgm:bulletEnabled val="1"/>
        </dgm:presLayoutVars>
      </dgm:prSet>
      <dgm:spPr/>
      <dgm:t>
        <a:bodyPr/>
        <a:lstStyle/>
        <a:p>
          <a:endParaRPr lang="en-US"/>
        </a:p>
      </dgm:t>
    </dgm:pt>
    <dgm:pt modelId="{A2AF2661-A1CE-41FA-81AF-BE44B25AF051}" type="pres">
      <dgm:prSet presAssocID="{E9C0D7C0-DCAD-4457-B04B-EB3C118D7414}" presName="gear1srcNode" presStyleLbl="node1" presStyleIdx="0" presStyleCnt="3"/>
      <dgm:spPr/>
      <dgm:t>
        <a:bodyPr/>
        <a:lstStyle/>
        <a:p>
          <a:endParaRPr lang="en-US"/>
        </a:p>
      </dgm:t>
    </dgm:pt>
    <dgm:pt modelId="{0D79D730-4C86-4934-B332-14421CEF5696}" type="pres">
      <dgm:prSet presAssocID="{E9C0D7C0-DCAD-4457-B04B-EB3C118D7414}" presName="gear1dstNode" presStyleLbl="node1" presStyleIdx="0" presStyleCnt="3"/>
      <dgm:spPr/>
      <dgm:t>
        <a:bodyPr/>
        <a:lstStyle/>
        <a:p>
          <a:endParaRPr lang="en-US"/>
        </a:p>
      </dgm:t>
    </dgm:pt>
    <dgm:pt modelId="{38AE5B36-CE7B-490A-96B6-F46623ACA4E3}" type="pres">
      <dgm:prSet presAssocID="{F30A8572-5679-4ACA-BF04-702C5FE1B2E9}" presName="gear2" presStyleLbl="node1" presStyleIdx="1" presStyleCnt="3" custScaleX="131183" custScaleY="133854">
        <dgm:presLayoutVars>
          <dgm:chMax val="1"/>
          <dgm:bulletEnabled val="1"/>
        </dgm:presLayoutVars>
      </dgm:prSet>
      <dgm:spPr/>
      <dgm:t>
        <a:bodyPr/>
        <a:lstStyle/>
        <a:p>
          <a:endParaRPr lang="en-US"/>
        </a:p>
      </dgm:t>
    </dgm:pt>
    <dgm:pt modelId="{55838F0A-10EE-4F04-83D3-A75B1599BAF7}" type="pres">
      <dgm:prSet presAssocID="{F30A8572-5679-4ACA-BF04-702C5FE1B2E9}" presName="gear2srcNode" presStyleLbl="node1" presStyleIdx="1" presStyleCnt="3"/>
      <dgm:spPr/>
      <dgm:t>
        <a:bodyPr/>
        <a:lstStyle/>
        <a:p>
          <a:endParaRPr lang="en-US"/>
        </a:p>
      </dgm:t>
    </dgm:pt>
    <dgm:pt modelId="{7BC86C12-4448-40A0-BED4-ADA8E344304D}" type="pres">
      <dgm:prSet presAssocID="{F30A8572-5679-4ACA-BF04-702C5FE1B2E9}" presName="gear2dstNode" presStyleLbl="node1" presStyleIdx="1" presStyleCnt="3"/>
      <dgm:spPr/>
      <dgm:t>
        <a:bodyPr/>
        <a:lstStyle/>
        <a:p>
          <a:endParaRPr lang="en-US"/>
        </a:p>
      </dgm:t>
    </dgm:pt>
    <dgm:pt modelId="{1CE035C8-36ED-4A1D-B89A-0908E8D54BA5}" type="pres">
      <dgm:prSet presAssocID="{61944896-B5D7-4B29-BDE6-AD13B6A398CB}" presName="gear3" presStyleLbl="node1" presStyleIdx="2" presStyleCnt="3" custAng="900000" custScaleX="114662" custScaleY="117030" custLinFactNeighborX="22000" custLinFactNeighborY="19107"/>
      <dgm:spPr/>
      <dgm:t>
        <a:bodyPr/>
        <a:lstStyle/>
        <a:p>
          <a:endParaRPr lang="en-US"/>
        </a:p>
      </dgm:t>
    </dgm:pt>
    <dgm:pt modelId="{73ACAA69-AD92-407A-BB33-72BD9EE5A8FE}" type="pres">
      <dgm:prSet presAssocID="{61944896-B5D7-4B29-BDE6-AD13B6A398CB}" presName="gear3tx" presStyleLbl="node1" presStyleIdx="2" presStyleCnt="3">
        <dgm:presLayoutVars>
          <dgm:chMax val="1"/>
          <dgm:bulletEnabled val="1"/>
        </dgm:presLayoutVars>
      </dgm:prSet>
      <dgm:spPr/>
      <dgm:t>
        <a:bodyPr/>
        <a:lstStyle/>
        <a:p>
          <a:endParaRPr lang="en-US"/>
        </a:p>
      </dgm:t>
    </dgm:pt>
    <dgm:pt modelId="{96AC6BBC-5445-4055-8073-1962698F2A76}" type="pres">
      <dgm:prSet presAssocID="{61944896-B5D7-4B29-BDE6-AD13B6A398CB}" presName="gear3srcNode" presStyleLbl="node1" presStyleIdx="2" presStyleCnt="3"/>
      <dgm:spPr/>
      <dgm:t>
        <a:bodyPr/>
        <a:lstStyle/>
        <a:p>
          <a:endParaRPr lang="en-US"/>
        </a:p>
      </dgm:t>
    </dgm:pt>
    <dgm:pt modelId="{E2FDEE4C-5850-4C0A-A02C-12AFAAC3BF71}" type="pres">
      <dgm:prSet presAssocID="{61944896-B5D7-4B29-BDE6-AD13B6A398CB}" presName="gear3dstNode" presStyleLbl="node1" presStyleIdx="2" presStyleCnt="3"/>
      <dgm:spPr/>
      <dgm:t>
        <a:bodyPr/>
        <a:lstStyle/>
        <a:p>
          <a:endParaRPr lang="en-US"/>
        </a:p>
      </dgm:t>
    </dgm:pt>
    <dgm:pt modelId="{0B48C594-6B1B-4883-A841-4D61CFB349E5}" type="pres">
      <dgm:prSet presAssocID="{477C8291-2F5C-44B9-B94D-9ACB2ECBCB57}" presName="connector1" presStyleLbl="sibTrans2D1" presStyleIdx="0" presStyleCnt="3" custAng="568775" custScaleX="78291" custScaleY="93753" custLinFactNeighborX="17668" custLinFactNeighborY="-13474"/>
      <dgm:spPr/>
      <dgm:t>
        <a:bodyPr/>
        <a:lstStyle/>
        <a:p>
          <a:endParaRPr lang="en-US"/>
        </a:p>
      </dgm:t>
    </dgm:pt>
    <dgm:pt modelId="{23EAAD9E-C0EC-46BD-A677-5BB6921E97E9}" type="pres">
      <dgm:prSet presAssocID="{3F6A8F6A-78C8-4DAB-A2A8-CDD251808D5F}" presName="connector2" presStyleLbl="sibTrans2D1" presStyleIdx="1" presStyleCnt="3" custFlipVert="0" custFlipHor="0" custScaleX="10573" custScaleY="8720" custLinFactX="44567" custLinFactNeighborX="100000" custLinFactNeighborY="-81573"/>
      <dgm:spPr/>
      <dgm:t>
        <a:bodyPr/>
        <a:lstStyle/>
        <a:p>
          <a:endParaRPr lang="en-US"/>
        </a:p>
      </dgm:t>
    </dgm:pt>
    <dgm:pt modelId="{A168E929-8B8A-44DF-A263-78D40CCADDF6}" type="pres">
      <dgm:prSet presAssocID="{F91E5EC0-DA99-4256-B3D2-3ACD8EEC8D6F}" presName="connector3" presStyleLbl="sibTrans2D1" presStyleIdx="2" presStyleCnt="3" custAng="2924658" custFlipVert="0" custFlipHor="0" custScaleX="1471" custScaleY="1471" custLinFactX="6534" custLinFactNeighborX="100000" custLinFactNeighborY="-29714"/>
      <dgm:spPr/>
      <dgm:t>
        <a:bodyPr/>
        <a:lstStyle/>
        <a:p>
          <a:endParaRPr lang="en-US"/>
        </a:p>
      </dgm:t>
    </dgm:pt>
  </dgm:ptLst>
  <dgm:cxnLst>
    <dgm:cxn modelId="{FC3F1201-87C5-4E67-A42C-3675E2EE44C1}" srcId="{51F3BB11-74D4-4C01-9012-C80DA08EFB46}" destId="{7CDDE722-99B7-4D39-9027-E2C5CC7E59C2}" srcOrd="4" destOrd="0" parTransId="{04CEF347-3709-42A7-B30F-41214868BA99}" sibTransId="{2B508370-C27F-4AB3-87AD-C600E9C01F82}"/>
    <dgm:cxn modelId="{4830985F-6772-4E16-A645-1B330CFE6D76}" srcId="{51F3BB11-74D4-4C01-9012-C80DA08EFB46}" destId="{F30A8572-5679-4ACA-BF04-702C5FE1B2E9}" srcOrd="1" destOrd="0" parTransId="{7BE82F24-5156-48B7-AA29-CD5558E96F68}" sibTransId="{3F6A8F6A-78C8-4DAB-A2A8-CDD251808D5F}"/>
    <dgm:cxn modelId="{0D2BB93B-2ED4-4D2F-9987-2D57DD671E9F}" type="presOf" srcId="{61944896-B5D7-4B29-BDE6-AD13B6A398CB}" destId="{1CE035C8-36ED-4A1D-B89A-0908E8D54BA5}" srcOrd="0" destOrd="0" presId="urn:microsoft.com/office/officeart/2005/8/layout/gear1"/>
    <dgm:cxn modelId="{C7C75800-2F4F-49F9-940F-B59865207124}" srcId="{51F3BB11-74D4-4C01-9012-C80DA08EFB46}" destId="{3656938A-9A72-4317-B4DB-9F504A2FF281}" srcOrd="3" destOrd="0" parTransId="{21AB3DE7-2916-4E5D-8F28-D64A2EF3BC01}" sibTransId="{72FF1E50-0F63-409C-90F2-6C24172B56D5}"/>
    <dgm:cxn modelId="{9D89E4EF-B956-41FB-9676-760883412EA6}" type="presOf" srcId="{F91E5EC0-DA99-4256-B3D2-3ACD8EEC8D6F}" destId="{A168E929-8B8A-44DF-A263-78D40CCADDF6}" srcOrd="0" destOrd="0" presId="urn:microsoft.com/office/officeart/2005/8/layout/gear1"/>
    <dgm:cxn modelId="{1C5D904C-CD9D-4725-9B08-0AC0406BE475}" type="presOf" srcId="{F30A8572-5679-4ACA-BF04-702C5FE1B2E9}" destId="{38AE5B36-CE7B-490A-96B6-F46623ACA4E3}" srcOrd="0" destOrd="0" presId="urn:microsoft.com/office/officeart/2005/8/layout/gear1"/>
    <dgm:cxn modelId="{6650AA54-788C-41C5-80EF-75173A6F6790}" type="presOf" srcId="{51F3BB11-74D4-4C01-9012-C80DA08EFB46}" destId="{AEC91715-CD51-476F-ACE1-E92B3F53CC5F}" srcOrd="0" destOrd="0" presId="urn:microsoft.com/office/officeart/2005/8/layout/gear1"/>
    <dgm:cxn modelId="{A98A575F-B96D-420E-99B9-87609B2040DB}" srcId="{51F3BB11-74D4-4C01-9012-C80DA08EFB46}" destId="{E9C0D7C0-DCAD-4457-B04B-EB3C118D7414}" srcOrd="0" destOrd="0" parTransId="{9901C786-CEB1-4DE2-A04F-4992B68A024A}" sibTransId="{477C8291-2F5C-44B9-B94D-9ACB2ECBCB57}"/>
    <dgm:cxn modelId="{10C31898-A201-4579-8660-3D1AA423B77F}" srcId="{51F3BB11-74D4-4C01-9012-C80DA08EFB46}" destId="{61944896-B5D7-4B29-BDE6-AD13B6A398CB}" srcOrd="2" destOrd="0" parTransId="{15681794-8E1B-4EB9-BB3F-E0152C0DAEC5}" sibTransId="{F91E5EC0-DA99-4256-B3D2-3ACD8EEC8D6F}"/>
    <dgm:cxn modelId="{A843A813-97DD-4C0A-A55B-1FB69B203451}" type="presOf" srcId="{E9C0D7C0-DCAD-4457-B04B-EB3C118D7414}" destId="{29E88979-8622-4AA6-AA39-ABAF6C3FAD61}" srcOrd="0" destOrd="0" presId="urn:microsoft.com/office/officeart/2005/8/layout/gear1"/>
    <dgm:cxn modelId="{4F05EA21-E235-4C1A-8487-AD0AA33D12B2}" type="presOf" srcId="{F30A8572-5679-4ACA-BF04-702C5FE1B2E9}" destId="{7BC86C12-4448-40A0-BED4-ADA8E344304D}" srcOrd="2" destOrd="0" presId="urn:microsoft.com/office/officeart/2005/8/layout/gear1"/>
    <dgm:cxn modelId="{0DA7CE31-F1A3-447E-B4EB-8140A9B73883}" type="presOf" srcId="{477C8291-2F5C-44B9-B94D-9ACB2ECBCB57}" destId="{0B48C594-6B1B-4883-A841-4D61CFB349E5}" srcOrd="0" destOrd="0" presId="urn:microsoft.com/office/officeart/2005/8/layout/gear1"/>
    <dgm:cxn modelId="{BFB80D1E-FAC8-484A-92F7-AE3A6E30B7B2}" type="presOf" srcId="{E9C0D7C0-DCAD-4457-B04B-EB3C118D7414}" destId="{A2AF2661-A1CE-41FA-81AF-BE44B25AF051}" srcOrd="1" destOrd="0" presId="urn:microsoft.com/office/officeart/2005/8/layout/gear1"/>
    <dgm:cxn modelId="{67167E1E-DCDC-4235-9493-0DF413F71481}" type="presOf" srcId="{F30A8572-5679-4ACA-BF04-702C5FE1B2E9}" destId="{55838F0A-10EE-4F04-83D3-A75B1599BAF7}" srcOrd="1" destOrd="0" presId="urn:microsoft.com/office/officeart/2005/8/layout/gear1"/>
    <dgm:cxn modelId="{188974FB-9E73-4DC6-92C8-F8511BD82F08}" type="presOf" srcId="{3F6A8F6A-78C8-4DAB-A2A8-CDD251808D5F}" destId="{23EAAD9E-C0EC-46BD-A677-5BB6921E97E9}" srcOrd="0" destOrd="0" presId="urn:microsoft.com/office/officeart/2005/8/layout/gear1"/>
    <dgm:cxn modelId="{87F54059-0DEB-4A38-AC3D-05407E0C4E3E}" type="presOf" srcId="{E9C0D7C0-DCAD-4457-B04B-EB3C118D7414}" destId="{0D79D730-4C86-4934-B332-14421CEF5696}" srcOrd="2" destOrd="0" presId="urn:microsoft.com/office/officeart/2005/8/layout/gear1"/>
    <dgm:cxn modelId="{3EDFE810-587B-4653-9DCC-200AA5A5DBFD}" type="presOf" srcId="{61944896-B5D7-4B29-BDE6-AD13B6A398CB}" destId="{96AC6BBC-5445-4055-8073-1962698F2A76}" srcOrd="2" destOrd="0" presId="urn:microsoft.com/office/officeart/2005/8/layout/gear1"/>
    <dgm:cxn modelId="{43ABFF90-B279-4063-B332-13BE44D4877B}" type="presOf" srcId="{61944896-B5D7-4B29-BDE6-AD13B6A398CB}" destId="{E2FDEE4C-5850-4C0A-A02C-12AFAAC3BF71}" srcOrd="3" destOrd="0" presId="urn:microsoft.com/office/officeart/2005/8/layout/gear1"/>
    <dgm:cxn modelId="{DC66FBAF-30AD-4141-B574-B5B5D990983D}" type="presOf" srcId="{61944896-B5D7-4B29-BDE6-AD13B6A398CB}" destId="{73ACAA69-AD92-407A-BB33-72BD9EE5A8FE}" srcOrd="1" destOrd="0" presId="urn:microsoft.com/office/officeart/2005/8/layout/gear1"/>
    <dgm:cxn modelId="{D122158E-FA00-4055-BBE0-8698CE8BC6DE}" type="presParOf" srcId="{AEC91715-CD51-476F-ACE1-E92B3F53CC5F}" destId="{29E88979-8622-4AA6-AA39-ABAF6C3FAD61}" srcOrd="0" destOrd="0" presId="urn:microsoft.com/office/officeart/2005/8/layout/gear1"/>
    <dgm:cxn modelId="{077BF2DD-AC49-472B-9F84-27C960482078}" type="presParOf" srcId="{AEC91715-CD51-476F-ACE1-E92B3F53CC5F}" destId="{A2AF2661-A1CE-41FA-81AF-BE44B25AF051}" srcOrd="1" destOrd="0" presId="urn:microsoft.com/office/officeart/2005/8/layout/gear1"/>
    <dgm:cxn modelId="{900E917A-BA4F-443B-9C09-35FBE5CBB0FA}" type="presParOf" srcId="{AEC91715-CD51-476F-ACE1-E92B3F53CC5F}" destId="{0D79D730-4C86-4934-B332-14421CEF5696}" srcOrd="2" destOrd="0" presId="urn:microsoft.com/office/officeart/2005/8/layout/gear1"/>
    <dgm:cxn modelId="{97796868-C85A-4F41-AF94-D80977970129}" type="presParOf" srcId="{AEC91715-CD51-476F-ACE1-E92B3F53CC5F}" destId="{38AE5B36-CE7B-490A-96B6-F46623ACA4E3}" srcOrd="3" destOrd="0" presId="urn:microsoft.com/office/officeart/2005/8/layout/gear1"/>
    <dgm:cxn modelId="{BEEF9CA9-AF36-4269-B61A-2C3A31CE052D}" type="presParOf" srcId="{AEC91715-CD51-476F-ACE1-E92B3F53CC5F}" destId="{55838F0A-10EE-4F04-83D3-A75B1599BAF7}" srcOrd="4" destOrd="0" presId="urn:microsoft.com/office/officeart/2005/8/layout/gear1"/>
    <dgm:cxn modelId="{C73208E3-A48A-4729-9D23-EBF481FB4FF2}" type="presParOf" srcId="{AEC91715-CD51-476F-ACE1-E92B3F53CC5F}" destId="{7BC86C12-4448-40A0-BED4-ADA8E344304D}" srcOrd="5" destOrd="0" presId="urn:microsoft.com/office/officeart/2005/8/layout/gear1"/>
    <dgm:cxn modelId="{C2AA0ABE-D242-4576-945E-9F2A9994BF2C}" type="presParOf" srcId="{AEC91715-CD51-476F-ACE1-E92B3F53CC5F}" destId="{1CE035C8-36ED-4A1D-B89A-0908E8D54BA5}" srcOrd="6" destOrd="0" presId="urn:microsoft.com/office/officeart/2005/8/layout/gear1"/>
    <dgm:cxn modelId="{02A78C3D-5CA4-4F1F-9549-68390086AD2B}" type="presParOf" srcId="{AEC91715-CD51-476F-ACE1-E92B3F53CC5F}" destId="{73ACAA69-AD92-407A-BB33-72BD9EE5A8FE}" srcOrd="7" destOrd="0" presId="urn:microsoft.com/office/officeart/2005/8/layout/gear1"/>
    <dgm:cxn modelId="{842E0E76-7715-4474-9DC1-4AEDBFE92D05}" type="presParOf" srcId="{AEC91715-CD51-476F-ACE1-E92B3F53CC5F}" destId="{96AC6BBC-5445-4055-8073-1962698F2A76}" srcOrd="8" destOrd="0" presId="urn:microsoft.com/office/officeart/2005/8/layout/gear1"/>
    <dgm:cxn modelId="{14222305-7EDE-4ED8-B53A-451144E124F2}" type="presParOf" srcId="{AEC91715-CD51-476F-ACE1-E92B3F53CC5F}" destId="{E2FDEE4C-5850-4C0A-A02C-12AFAAC3BF71}" srcOrd="9" destOrd="0" presId="urn:microsoft.com/office/officeart/2005/8/layout/gear1"/>
    <dgm:cxn modelId="{059E6F7C-47A8-4013-A804-8C23DF655484}" type="presParOf" srcId="{AEC91715-CD51-476F-ACE1-E92B3F53CC5F}" destId="{0B48C594-6B1B-4883-A841-4D61CFB349E5}" srcOrd="10" destOrd="0" presId="urn:microsoft.com/office/officeart/2005/8/layout/gear1"/>
    <dgm:cxn modelId="{177038E1-5EF9-4080-BB8E-0AABE60DEED4}" type="presParOf" srcId="{AEC91715-CD51-476F-ACE1-E92B3F53CC5F}" destId="{23EAAD9E-C0EC-46BD-A677-5BB6921E97E9}" srcOrd="11" destOrd="0" presId="urn:microsoft.com/office/officeart/2005/8/layout/gear1"/>
    <dgm:cxn modelId="{6F535A07-156A-4028-B03F-82CF638EF9CF}" type="presParOf" srcId="{AEC91715-CD51-476F-ACE1-E92B3F53CC5F}" destId="{A168E929-8B8A-44DF-A263-78D40CCADDF6}"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F28498-2E33-40B4-9B1E-29C3F0B7C07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pt-PT"/>
        </a:p>
      </dgm:t>
    </dgm:pt>
    <dgm:pt modelId="{0DBCDE04-F041-4C17-9523-082EFBEC5DB2}">
      <dgm:prSet phldrT="[Texto]" custT="1"/>
      <dgm:spPr/>
      <dgm:t>
        <a:bodyPr/>
        <a:lstStyle/>
        <a:p>
          <a:r>
            <a:rPr lang="en-US" sz="1600" b="0" dirty="0">
              <a:solidFill>
                <a:schemeClr val="bg1"/>
              </a:solidFill>
            </a:rPr>
            <a:t>Accompanying the Agroecological Transition as components of Participatory Agricultural Training, Urban Agriculture Plan and networking with other actors.</a:t>
          </a:r>
          <a:endParaRPr lang="pt-PT" sz="1600" b="0" dirty="0">
            <a:solidFill>
              <a:schemeClr val="bg1"/>
            </a:solidFill>
          </a:endParaRPr>
        </a:p>
      </dgm:t>
    </dgm:pt>
    <dgm:pt modelId="{4BA45EC6-888C-407A-B4F2-776E91804B48}" type="parTrans" cxnId="{0AFA6672-8810-424A-8875-F494ED7D5FB9}">
      <dgm:prSet/>
      <dgm:spPr/>
      <dgm:t>
        <a:bodyPr/>
        <a:lstStyle/>
        <a:p>
          <a:endParaRPr lang="pt-PT" sz="1600"/>
        </a:p>
      </dgm:t>
    </dgm:pt>
    <dgm:pt modelId="{01E529DD-CDAE-4123-AB19-CEF6F5BC3C07}" type="sibTrans" cxnId="{0AFA6672-8810-424A-8875-F494ED7D5FB9}">
      <dgm:prSet/>
      <dgm:spPr/>
      <dgm:t>
        <a:bodyPr/>
        <a:lstStyle/>
        <a:p>
          <a:endParaRPr lang="pt-PT" sz="1600"/>
        </a:p>
      </dgm:t>
    </dgm:pt>
    <dgm:pt modelId="{A463C6F8-1D93-47CE-93AA-C13FFF55A7A6}">
      <dgm:prSet phldrT="[Texto]" custT="1"/>
      <dgm:spPr/>
      <dgm:t>
        <a:bodyPr/>
        <a:lstStyle/>
        <a:p>
          <a:r>
            <a:rPr lang="en-US" sz="1600" dirty="0">
              <a:solidFill>
                <a:schemeClr val="bg1"/>
              </a:solidFill>
            </a:rPr>
            <a:t>ESSOR/AFD</a:t>
          </a:r>
          <a:endParaRPr lang="pt-PT" sz="1600" dirty="0">
            <a:solidFill>
              <a:schemeClr val="bg1"/>
            </a:solidFill>
          </a:endParaRPr>
        </a:p>
      </dgm:t>
    </dgm:pt>
    <dgm:pt modelId="{C4C1AA88-D987-4556-8950-E0CDD2D2E6FC}" type="parTrans" cxnId="{AC44425F-4B13-4EFB-A513-2160F1933693}">
      <dgm:prSet/>
      <dgm:spPr/>
      <dgm:t>
        <a:bodyPr/>
        <a:lstStyle/>
        <a:p>
          <a:endParaRPr lang="pt-PT" sz="1600"/>
        </a:p>
      </dgm:t>
    </dgm:pt>
    <dgm:pt modelId="{DB9547AF-D1E2-48C8-A960-7FE36C759AFC}" type="sibTrans" cxnId="{AC44425F-4B13-4EFB-A513-2160F1933693}">
      <dgm:prSet/>
      <dgm:spPr/>
      <dgm:t>
        <a:bodyPr/>
        <a:lstStyle/>
        <a:p>
          <a:endParaRPr lang="pt-PT" sz="1600"/>
        </a:p>
      </dgm:t>
    </dgm:pt>
    <dgm:pt modelId="{461CAC4F-7BC3-40D9-9B6B-E216B39E85BC}">
      <dgm:prSet phldrT="[Texto]" custT="1"/>
      <dgm:spPr/>
      <dgm:t>
        <a:bodyPr/>
        <a:lstStyle/>
        <a:p>
          <a:r>
            <a:rPr lang="en-US" sz="1600" b="0" dirty="0">
              <a:solidFill>
                <a:schemeClr val="bg1"/>
              </a:solidFill>
            </a:rPr>
            <a:t>Enhancing livelihoods, climate resilience and women's empowerment. </a:t>
          </a:r>
          <a:endParaRPr lang="pt-PT" sz="1600" b="0" dirty="0">
            <a:solidFill>
              <a:schemeClr val="bg1"/>
            </a:solidFill>
          </a:endParaRPr>
        </a:p>
      </dgm:t>
    </dgm:pt>
    <dgm:pt modelId="{B09F4CF9-4C8D-4736-804A-BAA6D6C3C6BC}" type="parTrans" cxnId="{F488B7C8-1C11-4257-BC0A-9C4E333D828E}">
      <dgm:prSet/>
      <dgm:spPr/>
      <dgm:t>
        <a:bodyPr/>
        <a:lstStyle/>
        <a:p>
          <a:endParaRPr lang="pt-PT" sz="1600"/>
        </a:p>
      </dgm:t>
    </dgm:pt>
    <dgm:pt modelId="{27A6070A-EF95-4C7F-9D5F-FE02AAEDD1F9}" type="sibTrans" cxnId="{F488B7C8-1C11-4257-BC0A-9C4E333D828E}">
      <dgm:prSet/>
      <dgm:spPr/>
      <dgm:t>
        <a:bodyPr/>
        <a:lstStyle/>
        <a:p>
          <a:endParaRPr lang="pt-PT" sz="1600"/>
        </a:p>
      </dgm:t>
    </dgm:pt>
    <dgm:pt modelId="{63C7B531-2208-437F-8442-796208F663F2}">
      <dgm:prSet phldrT="[Texto]" custT="1"/>
      <dgm:spPr/>
      <dgm:t>
        <a:bodyPr/>
        <a:lstStyle/>
        <a:p>
          <a:r>
            <a:rPr lang="en-US" sz="1600" dirty="0"/>
            <a:t>Madre </a:t>
          </a:r>
          <a:r>
            <a:rPr lang="en-US" sz="1600" dirty="0" err="1"/>
            <a:t>Corage</a:t>
          </a:r>
          <a:r>
            <a:rPr lang="en-US" sz="1600" dirty="0"/>
            <a:t>/AACID </a:t>
          </a:r>
          <a:endParaRPr lang="pt-PT" sz="1600" dirty="0"/>
        </a:p>
      </dgm:t>
    </dgm:pt>
    <dgm:pt modelId="{8C4FC7E7-C1E9-4A22-B484-7A7C087019E7}" type="parTrans" cxnId="{B3D89C39-23DE-48DB-8DFF-9BCB29360929}">
      <dgm:prSet/>
      <dgm:spPr/>
      <dgm:t>
        <a:bodyPr/>
        <a:lstStyle/>
        <a:p>
          <a:endParaRPr lang="pt-PT" sz="1600"/>
        </a:p>
      </dgm:t>
    </dgm:pt>
    <dgm:pt modelId="{A2A294FE-6535-4921-8BEC-AF255FA975D2}" type="sibTrans" cxnId="{B3D89C39-23DE-48DB-8DFF-9BCB29360929}">
      <dgm:prSet/>
      <dgm:spPr/>
      <dgm:t>
        <a:bodyPr/>
        <a:lstStyle/>
        <a:p>
          <a:endParaRPr lang="pt-PT" sz="1600"/>
        </a:p>
      </dgm:t>
    </dgm:pt>
    <dgm:pt modelId="{6814EEE5-411F-4161-A415-B142FFE1D558}">
      <dgm:prSet phldrT="[Texto]" custT="1"/>
      <dgm:spPr/>
      <dgm:t>
        <a:bodyPr/>
        <a:lstStyle/>
        <a:p>
          <a:r>
            <a:rPr lang="en-US" sz="1600" b="0" dirty="0">
              <a:solidFill>
                <a:schemeClr val="bg1"/>
              </a:solidFill>
            </a:rPr>
            <a:t>Youth participation in local economic development, with components of small business development, small markets, </a:t>
          </a:r>
          <a:r>
            <a:rPr lang="en-US" sz="1600" b="0" dirty="0" err="1">
              <a:solidFill>
                <a:schemeClr val="bg1"/>
              </a:solidFill>
            </a:rPr>
            <a:t>agro</a:t>
          </a:r>
          <a:r>
            <a:rPr lang="en-US" sz="1600" b="0" dirty="0">
              <a:solidFill>
                <a:schemeClr val="bg1"/>
              </a:solidFill>
            </a:rPr>
            <a:t>-ecological gardens in schools, support for access to water and more sustainable irrigation systems (use of solar panels). </a:t>
          </a:r>
          <a:endParaRPr lang="pt-PT" sz="1600" b="0" dirty="0">
            <a:solidFill>
              <a:schemeClr val="bg1"/>
            </a:solidFill>
          </a:endParaRPr>
        </a:p>
      </dgm:t>
    </dgm:pt>
    <dgm:pt modelId="{8744D634-E929-4338-9D4A-6C3747E03898}" type="parTrans" cxnId="{EC5A6422-8D3D-41E3-BBFF-220B90D7470B}">
      <dgm:prSet/>
      <dgm:spPr/>
      <dgm:t>
        <a:bodyPr/>
        <a:lstStyle/>
        <a:p>
          <a:endParaRPr lang="pt-PT" sz="1600"/>
        </a:p>
      </dgm:t>
    </dgm:pt>
    <dgm:pt modelId="{444D6308-6296-4BC3-9FF2-27ECE2D9E7D2}" type="sibTrans" cxnId="{EC5A6422-8D3D-41E3-BBFF-220B90D7470B}">
      <dgm:prSet/>
      <dgm:spPr/>
      <dgm:t>
        <a:bodyPr/>
        <a:lstStyle/>
        <a:p>
          <a:endParaRPr lang="pt-PT" sz="1600"/>
        </a:p>
      </dgm:t>
    </dgm:pt>
    <dgm:pt modelId="{3D430B0E-5ACB-4A90-B703-56819FED348F}">
      <dgm:prSet phldrT="[Texto]" custT="1"/>
      <dgm:spPr/>
      <dgm:t>
        <a:bodyPr/>
        <a:lstStyle/>
        <a:p>
          <a:r>
            <a:rPr lang="en-US" sz="1600" dirty="0"/>
            <a:t>TDH</a:t>
          </a:r>
          <a:endParaRPr lang="pt-PT" sz="1600" dirty="0"/>
        </a:p>
      </dgm:t>
    </dgm:pt>
    <dgm:pt modelId="{70989183-CFE1-42AB-9FCF-34CF9B91A42B}" type="parTrans" cxnId="{DFDEBE7C-67EF-4398-A773-7738B4E40825}">
      <dgm:prSet/>
      <dgm:spPr/>
      <dgm:t>
        <a:bodyPr/>
        <a:lstStyle/>
        <a:p>
          <a:endParaRPr lang="pt-PT" sz="1600"/>
        </a:p>
      </dgm:t>
    </dgm:pt>
    <dgm:pt modelId="{244A10F2-2B87-46DE-89BF-067A247990BD}" type="sibTrans" cxnId="{DFDEBE7C-67EF-4398-A773-7738B4E40825}">
      <dgm:prSet/>
      <dgm:spPr/>
      <dgm:t>
        <a:bodyPr/>
        <a:lstStyle/>
        <a:p>
          <a:endParaRPr lang="pt-PT" sz="1600"/>
        </a:p>
      </dgm:t>
    </dgm:pt>
    <dgm:pt modelId="{BC0FFABB-54C9-45B8-A8FF-C77E65036372}" type="pres">
      <dgm:prSet presAssocID="{7FF28498-2E33-40B4-9B1E-29C3F0B7C073}" presName="linear" presStyleCnt="0">
        <dgm:presLayoutVars>
          <dgm:dir/>
          <dgm:resizeHandles val="exact"/>
        </dgm:presLayoutVars>
      </dgm:prSet>
      <dgm:spPr/>
      <dgm:t>
        <a:bodyPr/>
        <a:lstStyle/>
        <a:p>
          <a:endParaRPr lang="en-US"/>
        </a:p>
      </dgm:t>
    </dgm:pt>
    <dgm:pt modelId="{FD300DB2-E3C9-450C-B6F8-446759ABEB3F}" type="pres">
      <dgm:prSet presAssocID="{0DBCDE04-F041-4C17-9523-082EFBEC5DB2}" presName="comp" presStyleCnt="0"/>
      <dgm:spPr/>
    </dgm:pt>
    <dgm:pt modelId="{894B65C7-9402-497B-9988-314E881D6C9E}" type="pres">
      <dgm:prSet presAssocID="{0DBCDE04-F041-4C17-9523-082EFBEC5DB2}" presName="box" presStyleLbl="node1" presStyleIdx="0" presStyleCnt="3"/>
      <dgm:spPr/>
      <dgm:t>
        <a:bodyPr/>
        <a:lstStyle/>
        <a:p>
          <a:endParaRPr lang="en-US"/>
        </a:p>
      </dgm:t>
    </dgm:pt>
    <dgm:pt modelId="{1F8432FD-81E5-4345-86F0-97CF6BBB5E6D}" type="pres">
      <dgm:prSet presAssocID="{0DBCDE04-F041-4C17-9523-082EFBEC5DB2}" presName="img" presStyleLbl="fgImgPlac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t="-19000" b="-19000"/>
          </a:stretch>
        </a:blipFill>
      </dgm:spPr>
      <dgm:extLst>
        <a:ext uri="{E40237B7-FDA0-4F09-8148-C483321AD2D9}">
          <dgm14:cNvPr xmlns:dgm14="http://schemas.microsoft.com/office/drawing/2010/diagram" id="0" name="" descr="Mão aberta com uma planta"/>
        </a:ext>
      </dgm:extLst>
    </dgm:pt>
    <dgm:pt modelId="{51149EFE-1B4D-4339-9B96-7B8E04DA79DF}" type="pres">
      <dgm:prSet presAssocID="{0DBCDE04-F041-4C17-9523-082EFBEC5DB2}" presName="text" presStyleLbl="node1" presStyleIdx="0" presStyleCnt="3">
        <dgm:presLayoutVars>
          <dgm:bulletEnabled val="1"/>
        </dgm:presLayoutVars>
      </dgm:prSet>
      <dgm:spPr/>
      <dgm:t>
        <a:bodyPr/>
        <a:lstStyle/>
        <a:p>
          <a:endParaRPr lang="en-US"/>
        </a:p>
      </dgm:t>
    </dgm:pt>
    <dgm:pt modelId="{C0765FF5-67C9-4562-8C16-B22F4BBD89BF}" type="pres">
      <dgm:prSet presAssocID="{01E529DD-CDAE-4123-AB19-CEF6F5BC3C07}" presName="spacer" presStyleCnt="0"/>
      <dgm:spPr/>
    </dgm:pt>
    <dgm:pt modelId="{2A9E8BAD-CC97-40DC-82B7-B47D92F2B6C9}" type="pres">
      <dgm:prSet presAssocID="{461CAC4F-7BC3-40D9-9B6B-E216B39E85BC}" presName="comp" presStyleCnt="0"/>
      <dgm:spPr/>
    </dgm:pt>
    <dgm:pt modelId="{2F39CE01-37AD-4457-81A2-01E4A9D4B578}" type="pres">
      <dgm:prSet presAssocID="{461CAC4F-7BC3-40D9-9B6B-E216B39E85BC}" presName="box" presStyleLbl="node1" presStyleIdx="1" presStyleCnt="3" custScaleY="71929" custLinFactNeighborX="-458" custLinFactNeighborY="-7148"/>
      <dgm:spPr/>
      <dgm:t>
        <a:bodyPr/>
        <a:lstStyle/>
        <a:p>
          <a:endParaRPr lang="en-US"/>
        </a:p>
      </dgm:t>
    </dgm:pt>
    <dgm:pt modelId="{8063AB25-5459-4F18-83A6-5577D2FAFE99}" type="pres">
      <dgm:prSet presAssocID="{461CAC4F-7BC3-40D9-9B6B-E216B39E85BC}" presName="img" presStyleLbl="fgImgPlace1" presStyleIdx="1" presStyleCnt="3" custScaleY="8808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59000" b="-59000"/>
          </a:stretch>
        </a:blipFill>
      </dgm:spPr>
      <dgm:extLst>
        <a:ext uri="{E40237B7-FDA0-4F09-8148-C483321AD2D9}">
          <dgm14:cNvPr xmlns:dgm14="http://schemas.microsoft.com/office/drawing/2010/diagram" id="0" name="" descr="Nublado"/>
        </a:ext>
      </dgm:extLst>
    </dgm:pt>
    <dgm:pt modelId="{5D1F8A13-59E8-4AE1-B233-AF79AFEB0364}" type="pres">
      <dgm:prSet presAssocID="{461CAC4F-7BC3-40D9-9B6B-E216B39E85BC}" presName="text" presStyleLbl="node1" presStyleIdx="1" presStyleCnt="3">
        <dgm:presLayoutVars>
          <dgm:bulletEnabled val="1"/>
        </dgm:presLayoutVars>
      </dgm:prSet>
      <dgm:spPr/>
      <dgm:t>
        <a:bodyPr/>
        <a:lstStyle/>
        <a:p>
          <a:endParaRPr lang="en-US"/>
        </a:p>
      </dgm:t>
    </dgm:pt>
    <dgm:pt modelId="{6BF61433-7BAA-4A06-8DA6-BC21BC4CEF30}" type="pres">
      <dgm:prSet presAssocID="{27A6070A-EF95-4C7F-9D5F-FE02AAEDD1F9}" presName="spacer" presStyleCnt="0"/>
      <dgm:spPr/>
    </dgm:pt>
    <dgm:pt modelId="{B239C3CF-4543-4EB4-8FFA-B06CE8F780C9}" type="pres">
      <dgm:prSet presAssocID="{6814EEE5-411F-4161-A415-B142FFE1D558}" presName="comp" presStyleCnt="0"/>
      <dgm:spPr/>
    </dgm:pt>
    <dgm:pt modelId="{E3E01334-C223-4617-9A27-96B3FEC4FCB1}" type="pres">
      <dgm:prSet presAssocID="{6814EEE5-411F-4161-A415-B142FFE1D558}" presName="box" presStyleLbl="node1" presStyleIdx="2" presStyleCnt="3" custScaleY="142948" custLinFactNeighborY="-13671"/>
      <dgm:spPr/>
      <dgm:t>
        <a:bodyPr/>
        <a:lstStyle/>
        <a:p>
          <a:endParaRPr lang="en-US"/>
        </a:p>
      </dgm:t>
    </dgm:pt>
    <dgm:pt modelId="{34FE802C-392A-4E22-971D-073CB6C040D3}" type="pres">
      <dgm:prSet presAssocID="{6814EEE5-411F-4161-A415-B142FFE1D558}" presName="img" presStyleLbl="fgImgPlace1" presStyleIdx="2" presStyleCnt="3" custScaleX="102767" custScaleY="161711" custLinFactNeighborX="-782" custLinFactNeighborY="-1800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l="-7000" r="-7000"/>
          </a:stretch>
        </a:blipFill>
      </dgm:spPr>
      <dgm:t>
        <a:bodyPr/>
        <a:lstStyle/>
        <a:p>
          <a:endParaRPr lang="en-US"/>
        </a:p>
      </dgm:t>
      <dgm:extLst>
        <a:ext uri="{E40237B7-FDA0-4F09-8148-C483321AD2D9}">
          <dgm14:cNvPr xmlns:dgm14="http://schemas.microsoft.com/office/drawing/2010/diagram" id="0" name="" descr="Grupo"/>
        </a:ext>
      </dgm:extLst>
    </dgm:pt>
    <dgm:pt modelId="{408E2150-965C-4434-85DF-C080F55A778A}" type="pres">
      <dgm:prSet presAssocID="{6814EEE5-411F-4161-A415-B142FFE1D558}" presName="text" presStyleLbl="node1" presStyleIdx="2" presStyleCnt="3">
        <dgm:presLayoutVars>
          <dgm:bulletEnabled val="1"/>
        </dgm:presLayoutVars>
      </dgm:prSet>
      <dgm:spPr/>
      <dgm:t>
        <a:bodyPr/>
        <a:lstStyle/>
        <a:p>
          <a:endParaRPr lang="en-US"/>
        </a:p>
      </dgm:t>
    </dgm:pt>
  </dgm:ptLst>
  <dgm:cxnLst>
    <dgm:cxn modelId="{C6A95E96-2960-4134-995E-923E48A41CFC}" type="presOf" srcId="{6814EEE5-411F-4161-A415-B142FFE1D558}" destId="{408E2150-965C-4434-85DF-C080F55A778A}" srcOrd="1" destOrd="0" presId="urn:microsoft.com/office/officeart/2005/8/layout/vList4"/>
    <dgm:cxn modelId="{EC343BD0-A0F5-43A1-A2AC-78E5BFB36188}" type="presOf" srcId="{6814EEE5-411F-4161-A415-B142FFE1D558}" destId="{E3E01334-C223-4617-9A27-96B3FEC4FCB1}" srcOrd="0" destOrd="0" presId="urn:microsoft.com/office/officeart/2005/8/layout/vList4"/>
    <dgm:cxn modelId="{DFDEBE7C-67EF-4398-A773-7738B4E40825}" srcId="{6814EEE5-411F-4161-A415-B142FFE1D558}" destId="{3D430B0E-5ACB-4A90-B703-56819FED348F}" srcOrd="0" destOrd="0" parTransId="{70989183-CFE1-42AB-9FCF-34CF9B91A42B}" sibTransId="{244A10F2-2B87-46DE-89BF-067A247990BD}"/>
    <dgm:cxn modelId="{E12C0C19-4618-4B9E-B9E2-A588861F22AA}" type="presOf" srcId="{63C7B531-2208-437F-8442-796208F663F2}" destId="{5D1F8A13-59E8-4AE1-B233-AF79AFEB0364}" srcOrd="1" destOrd="1" presId="urn:microsoft.com/office/officeart/2005/8/layout/vList4"/>
    <dgm:cxn modelId="{0AFA6672-8810-424A-8875-F494ED7D5FB9}" srcId="{7FF28498-2E33-40B4-9B1E-29C3F0B7C073}" destId="{0DBCDE04-F041-4C17-9523-082EFBEC5DB2}" srcOrd="0" destOrd="0" parTransId="{4BA45EC6-888C-407A-B4F2-776E91804B48}" sibTransId="{01E529DD-CDAE-4123-AB19-CEF6F5BC3C07}"/>
    <dgm:cxn modelId="{F488B7C8-1C11-4257-BC0A-9C4E333D828E}" srcId="{7FF28498-2E33-40B4-9B1E-29C3F0B7C073}" destId="{461CAC4F-7BC3-40D9-9B6B-E216B39E85BC}" srcOrd="1" destOrd="0" parTransId="{B09F4CF9-4C8D-4736-804A-BAA6D6C3C6BC}" sibTransId="{27A6070A-EF95-4C7F-9D5F-FE02AAEDD1F9}"/>
    <dgm:cxn modelId="{AC44425F-4B13-4EFB-A513-2160F1933693}" srcId="{0DBCDE04-F041-4C17-9523-082EFBEC5DB2}" destId="{A463C6F8-1D93-47CE-93AA-C13FFF55A7A6}" srcOrd="0" destOrd="0" parTransId="{C4C1AA88-D987-4556-8950-E0CDD2D2E6FC}" sibTransId="{DB9547AF-D1E2-48C8-A960-7FE36C759AFC}"/>
    <dgm:cxn modelId="{AD967964-5723-430A-9329-5D88E25CBF4D}" type="presOf" srcId="{3D430B0E-5ACB-4A90-B703-56819FED348F}" destId="{E3E01334-C223-4617-9A27-96B3FEC4FCB1}" srcOrd="0" destOrd="1" presId="urn:microsoft.com/office/officeart/2005/8/layout/vList4"/>
    <dgm:cxn modelId="{0A67F88F-A43F-472A-85D5-CB1A063BE6FB}" type="presOf" srcId="{63C7B531-2208-437F-8442-796208F663F2}" destId="{2F39CE01-37AD-4457-81A2-01E4A9D4B578}" srcOrd="0" destOrd="1" presId="urn:microsoft.com/office/officeart/2005/8/layout/vList4"/>
    <dgm:cxn modelId="{1BD907F4-1C92-4FCD-A64B-9F5E7BBE6068}" type="presOf" srcId="{3D430B0E-5ACB-4A90-B703-56819FED348F}" destId="{408E2150-965C-4434-85DF-C080F55A778A}" srcOrd="1" destOrd="1" presId="urn:microsoft.com/office/officeart/2005/8/layout/vList4"/>
    <dgm:cxn modelId="{F2674A94-1CA7-4CD8-BD9B-A0652C7E21FE}" type="presOf" srcId="{461CAC4F-7BC3-40D9-9B6B-E216B39E85BC}" destId="{5D1F8A13-59E8-4AE1-B233-AF79AFEB0364}" srcOrd="1" destOrd="0" presId="urn:microsoft.com/office/officeart/2005/8/layout/vList4"/>
    <dgm:cxn modelId="{2D7F0362-F44A-4387-8E3A-AD9900BD55BF}" type="presOf" srcId="{7FF28498-2E33-40B4-9B1E-29C3F0B7C073}" destId="{BC0FFABB-54C9-45B8-A8FF-C77E65036372}" srcOrd="0" destOrd="0" presId="urn:microsoft.com/office/officeart/2005/8/layout/vList4"/>
    <dgm:cxn modelId="{EC5A6422-8D3D-41E3-BBFF-220B90D7470B}" srcId="{7FF28498-2E33-40B4-9B1E-29C3F0B7C073}" destId="{6814EEE5-411F-4161-A415-B142FFE1D558}" srcOrd="2" destOrd="0" parTransId="{8744D634-E929-4338-9D4A-6C3747E03898}" sibTransId="{444D6308-6296-4BC3-9FF2-27ECE2D9E7D2}"/>
    <dgm:cxn modelId="{DB5BC7B6-14B5-4CF9-98AB-6C6C29255861}" type="presOf" srcId="{461CAC4F-7BC3-40D9-9B6B-E216B39E85BC}" destId="{2F39CE01-37AD-4457-81A2-01E4A9D4B578}" srcOrd="0" destOrd="0" presId="urn:microsoft.com/office/officeart/2005/8/layout/vList4"/>
    <dgm:cxn modelId="{EE669DF9-9882-46EE-B9CB-B764EBF7A098}" type="presOf" srcId="{A463C6F8-1D93-47CE-93AA-C13FFF55A7A6}" destId="{894B65C7-9402-497B-9988-314E881D6C9E}" srcOrd="0" destOrd="1" presId="urn:microsoft.com/office/officeart/2005/8/layout/vList4"/>
    <dgm:cxn modelId="{94B2D51A-E4ED-4020-8040-24688DD47CDA}" type="presOf" srcId="{0DBCDE04-F041-4C17-9523-082EFBEC5DB2}" destId="{51149EFE-1B4D-4339-9B96-7B8E04DA79DF}" srcOrd="1" destOrd="0" presId="urn:microsoft.com/office/officeart/2005/8/layout/vList4"/>
    <dgm:cxn modelId="{8D52C94B-0B76-49F3-88C8-337D9BA6808A}" type="presOf" srcId="{0DBCDE04-F041-4C17-9523-082EFBEC5DB2}" destId="{894B65C7-9402-497B-9988-314E881D6C9E}" srcOrd="0" destOrd="0" presId="urn:microsoft.com/office/officeart/2005/8/layout/vList4"/>
    <dgm:cxn modelId="{76EBDC5C-CC6B-494B-BD56-FB980CD2D655}" type="presOf" srcId="{A463C6F8-1D93-47CE-93AA-C13FFF55A7A6}" destId="{51149EFE-1B4D-4339-9B96-7B8E04DA79DF}" srcOrd="1" destOrd="1" presId="urn:microsoft.com/office/officeart/2005/8/layout/vList4"/>
    <dgm:cxn modelId="{B3D89C39-23DE-48DB-8DFF-9BCB29360929}" srcId="{461CAC4F-7BC3-40D9-9B6B-E216B39E85BC}" destId="{63C7B531-2208-437F-8442-796208F663F2}" srcOrd="0" destOrd="0" parTransId="{8C4FC7E7-C1E9-4A22-B484-7A7C087019E7}" sibTransId="{A2A294FE-6535-4921-8BEC-AF255FA975D2}"/>
    <dgm:cxn modelId="{7D8E5A73-078B-4544-AB51-E795A774E73E}" type="presParOf" srcId="{BC0FFABB-54C9-45B8-A8FF-C77E65036372}" destId="{FD300DB2-E3C9-450C-B6F8-446759ABEB3F}" srcOrd="0" destOrd="0" presId="urn:microsoft.com/office/officeart/2005/8/layout/vList4"/>
    <dgm:cxn modelId="{8377C17D-CE31-4A71-AE58-1E2CF4DDD918}" type="presParOf" srcId="{FD300DB2-E3C9-450C-B6F8-446759ABEB3F}" destId="{894B65C7-9402-497B-9988-314E881D6C9E}" srcOrd="0" destOrd="0" presId="urn:microsoft.com/office/officeart/2005/8/layout/vList4"/>
    <dgm:cxn modelId="{CBEEE3FD-CC4D-4210-B20C-AAE7734B6438}" type="presParOf" srcId="{FD300DB2-E3C9-450C-B6F8-446759ABEB3F}" destId="{1F8432FD-81E5-4345-86F0-97CF6BBB5E6D}" srcOrd="1" destOrd="0" presId="urn:microsoft.com/office/officeart/2005/8/layout/vList4"/>
    <dgm:cxn modelId="{9AF61E61-8DF5-45D4-8C26-D6B26F51B31B}" type="presParOf" srcId="{FD300DB2-E3C9-450C-B6F8-446759ABEB3F}" destId="{51149EFE-1B4D-4339-9B96-7B8E04DA79DF}" srcOrd="2" destOrd="0" presId="urn:microsoft.com/office/officeart/2005/8/layout/vList4"/>
    <dgm:cxn modelId="{5C422E3C-F86E-4844-BF9A-F97EF34BD0FD}" type="presParOf" srcId="{BC0FFABB-54C9-45B8-A8FF-C77E65036372}" destId="{C0765FF5-67C9-4562-8C16-B22F4BBD89BF}" srcOrd="1" destOrd="0" presId="urn:microsoft.com/office/officeart/2005/8/layout/vList4"/>
    <dgm:cxn modelId="{E96B5575-7F34-4EDC-81B0-5C3F4B5A3F96}" type="presParOf" srcId="{BC0FFABB-54C9-45B8-A8FF-C77E65036372}" destId="{2A9E8BAD-CC97-40DC-82B7-B47D92F2B6C9}" srcOrd="2" destOrd="0" presId="urn:microsoft.com/office/officeart/2005/8/layout/vList4"/>
    <dgm:cxn modelId="{D4D3C4C5-2214-4C62-A31B-36F5C5B79255}" type="presParOf" srcId="{2A9E8BAD-CC97-40DC-82B7-B47D92F2B6C9}" destId="{2F39CE01-37AD-4457-81A2-01E4A9D4B578}" srcOrd="0" destOrd="0" presId="urn:microsoft.com/office/officeart/2005/8/layout/vList4"/>
    <dgm:cxn modelId="{DA7DC551-5270-4E1E-BA7E-4B2DE92ED0F6}" type="presParOf" srcId="{2A9E8BAD-CC97-40DC-82B7-B47D92F2B6C9}" destId="{8063AB25-5459-4F18-83A6-5577D2FAFE99}" srcOrd="1" destOrd="0" presId="urn:microsoft.com/office/officeart/2005/8/layout/vList4"/>
    <dgm:cxn modelId="{2AAF9E15-5668-4E83-8113-E1D4FA1F4E04}" type="presParOf" srcId="{2A9E8BAD-CC97-40DC-82B7-B47D92F2B6C9}" destId="{5D1F8A13-59E8-4AE1-B233-AF79AFEB0364}" srcOrd="2" destOrd="0" presId="urn:microsoft.com/office/officeart/2005/8/layout/vList4"/>
    <dgm:cxn modelId="{7C73694B-F157-4FB6-BEC5-28ADB65A95A6}" type="presParOf" srcId="{BC0FFABB-54C9-45B8-A8FF-C77E65036372}" destId="{6BF61433-7BAA-4A06-8DA6-BC21BC4CEF30}" srcOrd="3" destOrd="0" presId="urn:microsoft.com/office/officeart/2005/8/layout/vList4"/>
    <dgm:cxn modelId="{D61B5694-1A63-4FC3-95A4-8D5449E96626}" type="presParOf" srcId="{BC0FFABB-54C9-45B8-A8FF-C77E65036372}" destId="{B239C3CF-4543-4EB4-8FFA-B06CE8F780C9}" srcOrd="4" destOrd="0" presId="urn:microsoft.com/office/officeart/2005/8/layout/vList4"/>
    <dgm:cxn modelId="{DE579E3E-B820-49BE-99CA-B86D91467849}" type="presParOf" srcId="{B239C3CF-4543-4EB4-8FFA-B06CE8F780C9}" destId="{E3E01334-C223-4617-9A27-96B3FEC4FCB1}" srcOrd="0" destOrd="0" presId="urn:microsoft.com/office/officeart/2005/8/layout/vList4"/>
    <dgm:cxn modelId="{482AE64E-8C60-498D-84EB-BD5046D25838}" type="presParOf" srcId="{B239C3CF-4543-4EB4-8FFA-B06CE8F780C9}" destId="{34FE802C-392A-4E22-971D-073CB6C040D3}" srcOrd="1" destOrd="0" presId="urn:microsoft.com/office/officeart/2005/8/layout/vList4"/>
    <dgm:cxn modelId="{A88C1DB8-5160-4C34-ABB8-54DDA1510DCB}" type="presParOf" srcId="{B239C3CF-4543-4EB4-8FFA-B06CE8F780C9}" destId="{408E2150-965C-4434-85DF-C080F55A778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F28498-2E33-40B4-9B1E-29C3F0B7C07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pt-PT"/>
        </a:p>
      </dgm:t>
    </dgm:pt>
    <dgm:pt modelId="{461CAC4F-7BC3-40D9-9B6B-E216B39E85BC}">
      <dgm:prSet phldrT="[Texto]" custT="1"/>
      <dgm:spPr/>
      <dgm:t>
        <a:bodyPr/>
        <a:lstStyle/>
        <a:p>
          <a:r>
            <a:rPr lang="en-US" sz="2000" b="0" dirty="0">
              <a:solidFill>
                <a:schemeClr val="bg1"/>
              </a:solidFill>
            </a:rPr>
            <a:t>"</a:t>
          </a:r>
          <a:r>
            <a:rPr lang="en-US" sz="2000" b="0" dirty="0" err="1">
              <a:solidFill>
                <a:schemeClr val="bg1"/>
              </a:solidFill>
            </a:rPr>
            <a:t>Mangaction</a:t>
          </a:r>
          <a:r>
            <a:rPr lang="en-US" sz="2000" b="0" dirty="0">
              <a:solidFill>
                <a:schemeClr val="bg1"/>
              </a:solidFill>
            </a:rPr>
            <a:t> - Preservation and valorization of environmental heritage for sustainable and resilient development in Maputo Bay." </a:t>
          </a:r>
          <a:endParaRPr lang="pt-PT" sz="2000" b="0" dirty="0">
            <a:solidFill>
              <a:schemeClr val="bg1"/>
            </a:solidFill>
          </a:endParaRPr>
        </a:p>
      </dgm:t>
    </dgm:pt>
    <dgm:pt modelId="{B09F4CF9-4C8D-4736-804A-BAA6D6C3C6BC}" type="parTrans" cxnId="{F488B7C8-1C11-4257-BC0A-9C4E333D828E}">
      <dgm:prSet/>
      <dgm:spPr/>
      <dgm:t>
        <a:bodyPr/>
        <a:lstStyle/>
        <a:p>
          <a:endParaRPr lang="pt-PT"/>
        </a:p>
      </dgm:t>
    </dgm:pt>
    <dgm:pt modelId="{27A6070A-EF95-4C7F-9D5F-FE02AAEDD1F9}" type="sibTrans" cxnId="{F488B7C8-1C11-4257-BC0A-9C4E333D828E}">
      <dgm:prSet/>
      <dgm:spPr/>
      <dgm:t>
        <a:bodyPr/>
        <a:lstStyle/>
        <a:p>
          <a:endParaRPr lang="pt-PT"/>
        </a:p>
      </dgm:t>
    </dgm:pt>
    <dgm:pt modelId="{63C7B531-2208-437F-8442-796208F663F2}">
      <dgm:prSet phldrT="[Texto]" custT="1"/>
      <dgm:spPr/>
      <dgm:t>
        <a:bodyPr/>
        <a:lstStyle/>
        <a:p>
          <a:r>
            <a:rPr lang="en-US" sz="2000" dirty="0" err="1"/>
            <a:t>WeWorld</a:t>
          </a:r>
          <a:r>
            <a:rPr lang="en-US" sz="2000" dirty="0"/>
            <a:t> GVC/AICS</a:t>
          </a:r>
          <a:endParaRPr lang="pt-PT" sz="2000" dirty="0"/>
        </a:p>
      </dgm:t>
    </dgm:pt>
    <dgm:pt modelId="{8C4FC7E7-C1E9-4A22-B484-7A7C087019E7}" type="parTrans" cxnId="{B3D89C39-23DE-48DB-8DFF-9BCB29360929}">
      <dgm:prSet/>
      <dgm:spPr/>
      <dgm:t>
        <a:bodyPr/>
        <a:lstStyle/>
        <a:p>
          <a:endParaRPr lang="pt-PT"/>
        </a:p>
      </dgm:t>
    </dgm:pt>
    <dgm:pt modelId="{A2A294FE-6535-4921-8BEC-AF255FA975D2}" type="sibTrans" cxnId="{B3D89C39-23DE-48DB-8DFF-9BCB29360929}">
      <dgm:prSet/>
      <dgm:spPr/>
      <dgm:t>
        <a:bodyPr/>
        <a:lstStyle/>
        <a:p>
          <a:endParaRPr lang="pt-PT"/>
        </a:p>
      </dgm:t>
    </dgm:pt>
    <dgm:pt modelId="{6814EEE5-411F-4161-A415-B142FFE1D558}">
      <dgm:prSet phldrT="[Texto]"/>
      <dgm:spPr/>
      <dgm:t>
        <a:bodyPr/>
        <a:lstStyle/>
        <a:p>
          <a:r>
            <a:rPr lang="en-US" dirty="0">
              <a:effectLst/>
              <a:latin typeface="+mn-lt"/>
              <a:ea typeface="Calibri" panose="020F0502020204030204" pitchFamily="34" charset="0"/>
              <a:cs typeface="Times New Roman" panose="02020603050405020304" pitchFamily="18" charset="0"/>
            </a:rPr>
            <a:t>Unlocking a Sustainable Blue Economy in the South West Indian Coast </a:t>
          </a:r>
          <a:endParaRPr lang="pt-PT" dirty="0">
            <a:latin typeface="+mn-lt"/>
          </a:endParaRPr>
        </a:p>
      </dgm:t>
    </dgm:pt>
    <dgm:pt modelId="{444D6308-6296-4BC3-9FF2-27ECE2D9E7D2}" type="sibTrans" cxnId="{EC5A6422-8D3D-41E3-BBFF-220B90D7470B}">
      <dgm:prSet/>
      <dgm:spPr/>
      <dgm:t>
        <a:bodyPr/>
        <a:lstStyle/>
        <a:p>
          <a:endParaRPr lang="pt-PT"/>
        </a:p>
      </dgm:t>
    </dgm:pt>
    <dgm:pt modelId="{8744D634-E929-4338-9D4A-6C3747E03898}" type="parTrans" cxnId="{EC5A6422-8D3D-41E3-BBFF-220B90D7470B}">
      <dgm:prSet/>
      <dgm:spPr/>
      <dgm:t>
        <a:bodyPr/>
        <a:lstStyle/>
        <a:p>
          <a:endParaRPr lang="pt-PT"/>
        </a:p>
      </dgm:t>
    </dgm:pt>
    <dgm:pt modelId="{3D430B0E-5ACB-4A90-B703-56819FED348F}">
      <dgm:prSet phldrT="[Texto]"/>
      <dgm:spPr/>
      <dgm:t>
        <a:bodyPr/>
        <a:lstStyle/>
        <a:p>
          <a:r>
            <a:rPr lang="en-US" dirty="0"/>
            <a:t>WWF (Mozambique and </a:t>
          </a:r>
          <a:r>
            <a:rPr lang="en-US" dirty="0" smtClean="0"/>
            <a:t>Madagascar</a:t>
          </a:r>
          <a:r>
            <a:rPr lang="en-US" dirty="0" smtClean="0">
              <a:solidFill>
                <a:schemeClr val="bg1"/>
              </a:solidFill>
            </a:rPr>
            <a:t>). NORAD</a:t>
          </a:r>
          <a:endParaRPr lang="pt-PT" dirty="0">
            <a:solidFill>
              <a:schemeClr val="bg1"/>
            </a:solidFill>
          </a:endParaRPr>
        </a:p>
      </dgm:t>
    </dgm:pt>
    <dgm:pt modelId="{244A10F2-2B87-46DE-89BF-067A247990BD}" type="sibTrans" cxnId="{DFDEBE7C-67EF-4398-A773-7738B4E40825}">
      <dgm:prSet/>
      <dgm:spPr/>
      <dgm:t>
        <a:bodyPr/>
        <a:lstStyle/>
        <a:p>
          <a:endParaRPr lang="pt-PT"/>
        </a:p>
      </dgm:t>
    </dgm:pt>
    <dgm:pt modelId="{70989183-CFE1-42AB-9FCF-34CF9B91A42B}" type="parTrans" cxnId="{DFDEBE7C-67EF-4398-A773-7738B4E40825}">
      <dgm:prSet/>
      <dgm:spPr/>
      <dgm:t>
        <a:bodyPr/>
        <a:lstStyle/>
        <a:p>
          <a:endParaRPr lang="pt-PT"/>
        </a:p>
      </dgm:t>
    </dgm:pt>
    <dgm:pt modelId="{BC0FFABB-54C9-45B8-A8FF-C77E65036372}" type="pres">
      <dgm:prSet presAssocID="{7FF28498-2E33-40B4-9B1E-29C3F0B7C073}" presName="linear" presStyleCnt="0">
        <dgm:presLayoutVars>
          <dgm:dir/>
          <dgm:resizeHandles val="exact"/>
        </dgm:presLayoutVars>
      </dgm:prSet>
      <dgm:spPr/>
      <dgm:t>
        <a:bodyPr/>
        <a:lstStyle/>
        <a:p>
          <a:endParaRPr lang="en-US"/>
        </a:p>
      </dgm:t>
    </dgm:pt>
    <dgm:pt modelId="{2A9E8BAD-CC97-40DC-82B7-B47D92F2B6C9}" type="pres">
      <dgm:prSet presAssocID="{461CAC4F-7BC3-40D9-9B6B-E216B39E85BC}" presName="comp" presStyleCnt="0"/>
      <dgm:spPr/>
    </dgm:pt>
    <dgm:pt modelId="{2F39CE01-37AD-4457-81A2-01E4A9D4B578}" type="pres">
      <dgm:prSet presAssocID="{461CAC4F-7BC3-40D9-9B6B-E216B39E85BC}" presName="box" presStyleLbl="node1" presStyleIdx="0" presStyleCnt="2" custScaleY="292847" custLinFactNeighborY="-90546"/>
      <dgm:spPr/>
      <dgm:t>
        <a:bodyPr/>
        <a:lstStyle/>
        <a:p>
          <a:endParaRPr lang="en-US"/>
        </a:p>
      </dgm:t>
    </dgm:pt>
    <dgm:pt modelId="{8063AB25-5459-4F18-83A6-5577D2FAFE99}" type="pres">
      <dgm:prSet presAssocID="{461CAC4F-7BC3-40D9-9B6B-E216B39E85BC}" presName="img" presStyleLbl="fgImgPlace1" presStyleIdx="0" presStyleCnt="2" custScaleX="94252" custScaleY="319888" custLinFactNeighborX="-1044" custLinFactNeighborY="-422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1000" b="-1000"/>
          </a:stretch>
        </a:blipFill>
      </dgm:spPr>
      <dgm:t>
        <a:bodyPr/>
        <a:lstStyle/>
        <a:p>
          <a:endParaRPr lang="en-US"/>
        </a:p>
      </dgm:t>
      <dgm:extLst>
        <a:ext uri="{E40237B7-FDA0-4F09-8148-C483321AD2D9}">
          <dgm14:cNvPr xmlns:dgm14="http://schemas.microsoft.com/office/drawing/2010/diagram" id="0" name="" descr="Planta"/>
        </a:ext>
      </dgm:extLst>
    </dgm:pt>
    <dgm:pt modelId="{5D1F8A13-59E8-4AE1-B233-AF79AFEB0364}" type="pres">
      <dgm:prSet presAssocID="{461CAC4F-7BC3-40D9-9B6B-E216B39E85BC}" presName="text" presStyleLbl="node1" presStyleIdx="0" presStyleCnt="2">
        <dgm:presLayoutVars>
          <dgm:bulletEnabled val="1"/>
        </dgm:presLayoutVars>
      </dgm:prSet>
      <dgm:spPr/>
      <dgm:t>
        <a:bodyPr/>
        <a:lstStyle/>
        <a:p>
          <a:endParaRPr lang="en-US"/>
        </a:p>
      </dgm:t>
    </dgm:pt>
    <dgm:pt modelId="{6BF61433-7BAA-4A06-8DA6-BC21BC4CEF30}" type="pres">
      <dgm:prSet presAssocID="{27A6070A-EF95-4C7F-9D5F-FE02AAEDD1F9}" presName="spacer" presStyleCnt="0"/>
      <dgm:spPr/>
    </dgm:pt>
    <dgm:pt modelId="{B239C3CF-4543-4EB4-8FFA-B06CE8F780C9}" type="pres">
      <dgm:prSet presAssocID="{6814EEE5-411F-4161-A415-B142FFE1D558}" presName="comp" presStyleCnt="0"/>
      <dgm:spPr/>
    </dgm:pt>
    <dgm:pt modelId="{E3E01334-C223-4617-9A27-96B3FEC4FCB1}" type="pres">
      <dgm:prSet presAssocID="{6814EEE5-411F-4161-A415-B142FFE1D558}" presName="box" presStyleLbl="node1" presStyleIdx="1" presStyleCnt="2" custScaleY="226152" custLinFactNeighborX="-1440" custLinFactNeighborY="12179"/>
      <dgm:spPr/>
      <dgm:t>
        <a:bodyPr/>
        <a:lstStyle/>
        <a:p>
          <a:endParaRPr lang="en-US"/>
        </a:p>
      </dgm:t>
    </dgm:pt>
    <dgm:pt modelId="{34FE802C-392A-4E22-971D-073CB6C040D3}" type="pres">
      <dgm:prSet presAssocID="{6814EEE5-411F-4161-A415-B142FFE1D558}" presName="img" presStyleLbl="fgImgPlace1" presStyleIdx="1" presStyleCnt="2" custScaleY="265928" custLinFactNeighborX="-610" custLinFactNeighborY="863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15000" b="-15000"/>
          </a:stretch>
        </a:blipFill>
      </dgm:spPr>
      <dgm:t>
        <a:bodyPr/>
        <a:lstStyle/>
        <a:p>
          <a:endParaRPr lang="en-US"/>
        </a:p>
      </dgm:t>
      <dgm:extLst>
        <a:ext uri="{E40237B7-FDA0-4F09-8148-C483321AD2D9}">
          <dgm14:cNvPr xmlns:dgm14="http://schemas.microsoft.com/office/drawing/2010/diagram" id="0" name="" descr="Paisagem de farol"/>
        </a:ext>
      </dgm:extLst>
    </dgm:pt>
    <dgm:pt modelId="{408E2150-965C-4434-85DF-C080F55A778A}" type="pres">
      <dgm:prSet presAssocID="{6814EEE5-411F-4161-A415-B142FFE1D558}" presName="text" presStyleLbl="node1" presStyleIdx="1" presStyleCnt="2">
        <dgm:presLayoutVars>
          <dgm:bulletEnabled val="1"/>
        </dgm:presLayoutVars>
      </dgm:prSet>
      <dgm:spPr/>
      <dgm:t>
        <a:bodyPr/>
        <a:lstStyle/>
        <a:p>
          <a:endParaRPr lang="en-US"/>
        </a:p>
      </dgm:t>
    </dgm:pt>
  </dgm:ptLst>
  <dgm:cxnLst>
    <dgm:cxn modelId="{C6A95E96-2960-4134-995E-923E48A41CFC}" type="presOf" srcId="{6814EEE5-411F-4161-A415-B142FFE1D558}" destId="{408E2150-965C-4434-85DF-C080F55A778A}" srcOrd="1" destOrd="0" presId="urn:microsoft.com/office/officeart/2005/8/layout/vList4"/>
    <dgm:cxn modelId="{EC343BD0-A0F5-43A1-A2AC-78E5BFB36188}" type="presOf" srcId="{6814EEE5-411F-4161-A415-B142FFE1D558}" destId="{E3E01334-C223-4617-9A27-96B3FEC4FCB1}" srcOrd="0" destOrd="0" presId="urn:microsoft.com/office/officeart/2005/8/layout/vList4"/>
    <dgm:cxn modelId="{DFDEBE7C-67EF-4398-A773-7738B4E40825}" srcId="{6814EEE5-411F-4161-A415-B142FFE1D558}" destId="{3D430B0E-5ACB-4A90-B703-56819FED348F}" srcOrd="0" destOrd="0" parTransId="{70989183-CFE1-42AB-9FCF-34CF9B91A42B}" sibTransId="{244A10F2-2B87-46DE-89BF-067A247990BD}"/>
    <dgm:cxn modelId="{E12C0C19-4618-4B9E-B9E2-A588861F22AA}" type="presOf" srcId="{63C7B531-2208-437F-8442-796208F663F2}" destId="{5D1F8A13-59E8-4AE1-B233-AF79AFEB0364}" srcOrd="1" destOrd="1" presId="urn:microsoft.com/office/officeart/2005/8/layout/vList4"/>
    <dgm:cxn modelId="{F488B7C8-1C11-4257-BC0A-9C4E333D828E}" srcId="{7FF28498-2E33-40B4-9B1E-29C3F0B7C073}" destId="{461CAC4F-7BC3-40D9-9B6B-E216B39E85BC}" srcOrd="0" destOrd="0" parTransId="{B09F4CF9-4C8D-4736-804A-BAA6D6C3C6BC}" sibTransId="{27A6070A-EF95-4C7F-9D5F-FE02AAEDD1F9}"/>
    <dgm:cxn modelId="{AD967964-5723-430A-9329-5D88E25CBF4D}" type="presOf" srcId="{3D430B0E-5ACB-4A90-B703-56819FED348F}" destId="{E3E01334-C223-4617-9A27-96B3FEC4FCB1}" srcOrd="0" destOrd="1" presId="urn:microsoft.com/office/officeart/2005/8/layout/vList4"/>
    <dgm:cxn modelId="{0A67F88F-A43F-472A-85D5-CB1A063BE6FB}" type="presOf" srcId="{63C7B531-2208-437F-8442-796208F663F2}" destId="{2F39CE01-37AD-4457-81A2-01E4A9D4B578}" srcOrd="0" destOrd="1" presId="urn:microsoft.com/office/officeart/2005/8/layout/vList4"/>
    <dgm:cxn modelId="{1BD907F4-1C92-4FCD-A64B-9F5E7BBE6068}" type="presOf" srcId="{3D430B0E-5ACB-4A90-B703-56819FED348F}" destId="{408E2150-965C-4434-85DF-C080F55A778A}" srcOrd="1" destOrd="1" presId="urn:microsoft.com/office/officeart/2005/8/layout/vList4"/>
    <dgm:cxn modelId="{F2674A94-1CA7-4CD8-BD9B-A0652C7E21FE}" type="presOf" srcId="{461CAC4F-7BC3-40D9-9B6B-E216B39E85BC}" destId="{5D1F8A13-59E8-4AE1-B233-AF79AFEB0364}" srcOrd="1" destOrd="0" presId="urn:microsoft.com/office/officeart/2005/8/layout/vList4"/>
    <dgm:cxn modelId="{2D7F0362-F44A-4387-8E3A-AD9900BD55BF}" type="presOf" srcId="{7FF28498-2E33-40B4-9B1E-29C3F0B7C073}" destId="{BC0FFABB-54C9-45B8-A8FF-C77E65036372}" srcOrd="0" destOrd="0" presId="urn:microsoft.com/office/officeart/2005/8/layout/vList4"/>
    <dgm:cxn modelId="{EC5A6422-8D3D-41E3-BBFF-220B90D7470B}" srcId="{7FF28498-2E33-40B4-9B1E-29C3F0B7C073}" destId="{6814EEE5-411F-4161-A415-B142FFE1D558}" srcOrd="1" destOrd="0" parTransId="{8744D634-E929-4338-9D4A-6C3747E03898}" sibTransId="{444D6308-6296-4BC3-9FF2-27ECE2D9E7D2}"/>
    <dgm:cxn modelId="{DB5BC7B6-14B5-4CF9-98AB-6C6C29255861}" type="presOf" srcId="{461CAC4F-7BC3-40D9-9B6B-E216B39E85BC}" destId="{2F39CE01-37AD-4457-81A2-01E4A9D4B578}" srcOrd="0" destOrd="0" presId="urn:microsoft.com/office/officeart/2005/8/layout/vList4"/>
    <dgm:cxn modelId="{B3D89C39-23DE-48DB-8DFF-9BCB29360929}" srcId="{461CAC4F-7BC3-40D9-9B6B-E216B39E85BC}" destId="{63C7B531-2208-437F-8442-796208F663F2}" srcOrd="0" destOrd="0" parTransId="{8C4FC7E7-C1E9-4A22-B484-7A7C087019E7}" sibTransId="{A2A294FE-6535-4921-8BEC-AF255FA975D2}"/>
    <dgm:cxn modelId="{E96B5575-7F34-4EDC-81B0-5C3F4B5A3F96}" type="presParOf" srcId="{BC0FFABB-54C9-45B8-A8FF-C77E65036372}" destId="{2A9E8BAD-CC97-40DC-82B7-B47D92F2B6C9}" srcOrd="0" destOrd="0" presId="urn:microsoft.com/office/officeart/2005/8/layout/vList4"/>
    <dgm:cxn modelId="{D4D3C4C5-2214-4C62-A31B-36F5C5B79255}" type="presParOf" srcId="{2A9E8BAD-CC97-40DC-82B7-B47D92F2B6C9}" destId="{2F39CE01-37AD-4457-81A2-01E4A9D4B578}" srcOrd="0" destOrd="0" presId="urn:microsoft.com/office/officeart/2005/8/layout/vList4"/>
    <dgm:cxn modelId="{DA7DC551-5270-4E1E-BA7E-4B2DE92ED0F6}" type="presParOf" srcId="{2A9E8BAD-CC97-40DC-82B7-B47D92F2B6C9}" destId="{8063AB25-5459-4F18-83A6-5577D2FAFE99}" srcOrd="1" destOrd="0" presId="urn:microsoft.com/office/officeart/2005/8/layout/vList4"/>
    <dgm:cxn modelId="{2AAF9E15-5668-4E83-8113-E1D4FA1F4E04}" type="presParOf" srcId="{2A9E8BAD-CC97-40DC-82B7-B47D92F2B6C9}" destId="{5D1F8A13-59E8-4AE1-B233-AF79AFEB0364}" srcOrd="2" destOrd="0" presId="urn:microsoft.com/office/officeart/2005/8/layout/vList4"/>
    <dgm:cxn modelId="{7C73694B-F157-4FB6-BEC5-28ADB65A95A6}" type="presParOf" srcId="{BC0FFABB-54C9-45B8-A8FF-C77E65036372}" destId="{6BF61433-7BAA-4A06-8DA6-BC21BC4CEF30}" srcOrd="1" destOrd="0" presId="urn:microsoft.com/office/officeart/2005/8/layout/vList4"/>
    <dgm:cxn modelId="{D61B5694-1A63-4FC3-95A4-8D5449E96626}" type="presParOf" srcId="{BC0FFABB-54C9-45B8-A8FF-C77E65036372}" destId="{B239C3CF-4543-4EB4-8FFA-B06CE8F780C9}" srcOrd="2" destOrd="0" presId="urn:microsoft.com/office/officeart/2005/8/layout/vList4"/>
    <dgm:cxn modelId="{DE579E3E-B820-49BE-99CA-B86D91467849}" type="presParOf" srcId="{B239C3CF-4543-4EB4-8FFA-B06CE8F780C9}" destId="{E3E01334-C223-4617-9A27-96B3FEC4FCB1}" srcOrd="0" destOrd="0" presId="urn:microsoft.com/office/officeart/2005/8/layout/vList4"/>
    <dgm:cxn modelId="{482AE64E-8C60-498D-84EB-BD5046D25838}" type="presParOf" srcId="{B239C3CF-4543-4EB4-8FFA-B06CE8F780C9}" destId="{34FE802C-392A-4E22-971D-073CB6C040D3}" srcOrd="1" destOrd="0" presId="urn:microsoft.com/office/officeart/2005/8/layout/vList4"/>
    <dgm:cxn modelId="{A88C1DB8-5160-4C34-ABB8-54DDA1510DCB}" type="presParOf" srcId="{B239C3CF-4543-4EB4-8FFA-B06CE8F780C9}" destId="{408E2150-965C-4434-85DF-C080F55A778A}"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88979-8622-4AA6-AA39-ABAF6C3FAD61}">
      <dsp:nvSpPr>
        <dsp:cNvPr id="0" name=""/>
        <dsp:cNvSpPr/>
      </dsp:nvSpPr>
      <dsp:spPr>
        <a:xfrm>
          <a:off x="2994820" y="2651183"/>
          <a:ext cx="3099573" cy="3099573"/>
        </a:xfrm>
        <a:prstGeom prst="gear9">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kern="1200" dirty="0" err="1"/>
            <a:t>Agriculture</a:t>
          </a:r>
          <a:r>
            <a:rPr lang="pt-PT" sz="1800" kern="1200" dirty="0"/>
            <a:t> </a:t>
          </a:r>
          <a:r>
            <a:rPr lang="pt-PT" sz="1800" kern="1200" dirty="0" err="1"/>
            <a:t>and</a:t>
          </a:r>
          <a:r>
            <a:rPr lang="pt-PT" sz="1800" kern="1200" dirty="0"/>
            <a:t> Food </a:t>
          </a:r>
          <a:r>
            <a:rPr lang="pt-PT" sz="1800" kern="1200" dirty="0" err="1"/>
            <a:t>Security</a:t>
          </a:r>
          <a:endParaRPr lang="pt-PT" sz="1800" kern="1200" dirty="0"/>
        </a:p>
        <a:p>
          <a:pPr lvl="0" algn="ctr" defTabSz="800100">
            <a:lnSpc>
              <a:spcPct val="90000"/>
            </a:lnSpc>
            <a:spcBef>
              <a:spcPct val="0"/>
            </a:spcBef>
            <a:spcAft>
              <a:spcPct val="35000"/>
            </a:spcAft>
          </a:pPr>
          <a:endParaRPr lang="pt-PT" sz="1800" kern="1200" dirty="0"/>
        </a:p>
      </dsp:txBody>
      <dsp:txXfrm>
        <a:off x="3617972" y="3377243"/>
        <a:ext cx="1853269" cy="1593245"/>
      </dsp:txXfrm>
    </dsp:sp>
    <dsp:sp modelId="{38AE5B36-CE7B-490A-96B6-F46623ACA4E3}">
      <dsp:nvSpPr>
        <dsp:cNvPr id="0" name=""/>
        <dsp:cNvSpPr/>
      </dsp:nvSpPr>
      <dsp:spPr>
        <a:xfrm>
          <a:off x="839962" y="1536982"/>
          <a:ext cx="2957173" cy="3017384"/>
        </a:xfrm>
        <a:prstGeom prst="gear6">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Environmental and Natural Resources</a:t>
          </a:r>
          <a:endParaRPr lang="pt-PT" sz="1800" kern="1200" dirty="0"/>
        </a:p>
      </dsp:txBody>
      <dsp:txXfrm>
        <a:off x="1584439" y="2294842"/>
        <a:ext cx="1468219" cy="1501664"/>
      </dsp:txXfrm>
    </dsp:sp>
    <dsp:sp modelId="{1CE035C8-36ED-4A1D-B89A-0908E8D54BA5}">
      <dsp:nvSpPr>
        <dsp:cNvPr id="0" name=""/>
        <dsp:cNvSpPr/>
      </dsp:nvSpPr>
      <dsp:spPr>
        <a:xfrm>
          <a:off x="2896805" y="682583"/>
          <a:ext cx="2513385" cy="2603974"/>
        </a:xfrm>
        <a:prstGeom prst="gear6">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Lobbying and Advocacy</a:t>
          </a:r>
          <a:endParaRPr lang="pt-PT" sz="1800" kern="1200" dirty="0"/>
        </a:p>
      </dsp:txBody>
      <dsp:txXfrm rot="900000">
        <a:off x="3442690" y="1259084"/>
        <a:ext cx="1421613" cy="1450972"/>
      </dsp:txXfrm>
    </dsp:sp>
    <dsp:sp modelId="{0B48C594-6B1B-4883-A841-4D61CFB349E5}">
      <dsp:nvSpPr>
        <dsp:cNvPr id="0" name=""/>
        <dsp:cNvSpPr/>
      </dsp:nvSpPr>
      <dsp:spPr>
        <a:xfrm rot="568775">
          <a:off x="3904240" y="1763576"/>
          <a:ext cx="3106159" cy="3719607"/>
        </a:xfrm>
        <a:prstGeom prst="circularArrow">
          <a:avLst>
            <a:gd name="adj1" fmla="val 4687"/>
            <a:gd name="adj2" fmla="val 299029"/>
            <a:gd name="adj3" fmla="val 2542438"/>
            <a:gd name="adj4" fmla="val 1580579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EAAD9E-C0EC-46BD-A677-5BB6921E97E9}">
      <dsp:nvSpPr>
        <dsp:cNvPr id="0" name=""/>
        <dsp:cNvSpPr/>
      </dsp:nvSpPr>
      <dsp:spPr>
        <a:xfrm>
          <a:off x="6248418" y="377788"/>
          <a:ext cx="304777" cy="251363"/>
        </a:xfrm>
        <a:prstGeom prs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A168E929-8B8A-44DF-A263-78D40CCADDF6}">
      <dsp:nvSpPr>
        <dsp:cNvPr id="0" name=""/>
        <dsp:cNvSpPr/>
      </dsp:nvSpPr>
      <dsp:spPr>
        <a:xfrm rot="2924658">
          <a:off x="6530340" y="481028"/>
          <a:ext cx="45719" cy="45719"/>
        </a:xfrm>
        <a:prstGeom prst="lef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B65C7-9402-497B-9988-314E881D6C9E}">
      <dsp:nvSpPr>
        <dsp:cNvPr id="0" name=""/>
        <dsp:cNvSpPr/>
      </dsp:nvSpPr>
      <dsp:spPr>
        <a:xfrm>
          <a:off x="0" y="0"/>
          <a:ext cx="6664931" cy="12124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a:solidFill>
                <a:schemeClr val="bg1"/>
              </a:solidFill>
            </a:rPr>
            <a:t>Accompanying the Agroecological Transition as components of Participatory Agricultural Training, Urban Agriculture Plan and networking with other actors.</a:t>
          </a:r>
          <a:endParaRPr lang="pt-PT" sz="1600" b="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a:solidFill>
                <a:schemeClr val="bg1"/>
              </a:solidFill>
            </a:rPr>
            <a:t>ESSOR/AFD</a:t>
          </a:r>
          <a:endParaRPr lang="pt-PT" sz="1600" kern="1200" dirty="0">
            <a:solidFill>
              <a:schemeClr val="bg1"/>
            </a:solidFill>
          </a:endParaRPr>
        </a:p>
      </dsp:txBody>
      <dsp:txXfrm>
        <a:off x="1454231" y="0"/>
        <a:ext cx="5210699" cy="1212453"/>
      </dsp:txXfrm>
    </dsp:sp>
    <dsp:sp modelId="{1F8432FD-81E5-4345-86F0-97CF6BBB5E6D}">
      <dsp:nvSpPr>
        <dsp:cNvPr id="0" name=""/>
        <dsp:cNvSpPr/>
      </dsp:nvSpPr>
      <dsp:spPr>
        <a:xfrm>
          <a:off x="121245" y="121245"/>
          <a:ext cx="1332986" cy="969962"/>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9CE01-37AD-4457-81A2-01E4A9D4B578}">
      <dsp:nvSpPr>
        <dsp:cNvPr id="0" name=""/>
        <dsp:cNvSpPr/>
      </dsp:nvSpPr>
      <dsp:spPr>
        <a:xfrm>
          <a:off x="0" y="1247032"/>
          <a:ext cx="6664931" cy="8721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a:solidFill>
                <a:schemeClr val="bg1"/>
              </a:solidFill>
            </a:rPr>
            <a:t>Enhancing livelihoods, climate resilience and women's empowerment. </a:t>
          </a:r>
          <a:endParaRPr lang="pt-PT" sz="1600" b="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a:t>Madre </a:t>
          </a:r>
          <a:r>
            <a:rPr lang="en-US" sz="1600" kern="1200" dirty="0" err="1"/>
            <a:t>Corage</a:t>
          </a:r>
          <a:r>
            <a:rPr lang="en-US" sz="1600" kern="1200" dirty="0"/>
            <a:t>/AACID </a:t>
          </a:r>
          <a:endParaRPr lang="pt-PT" sz="1600" kern="1200" dirty="0"/>
        </a:p>
      </dsp:txBody>
      <dsp:txXfrm>
        <a:off x="1454231" y="1247032"/>
        <a:ext cx="5210699" cy="872105"/>
      </dsp:txXfrm>
    </dsp:sp>
    <dsp:sp modelId="{8063AB25-5459-4F18-83A6-5577D2FAFE99}">
      <dsp:nvSpPr>
        <dsp:cNvPr id="0" name=""/>
        <dsp:cNvSpPr/>
      </dsp:nvSpPr>
      <dsp:spPr>
        <a:xfrm>
          <a:off x="121245" y="1342569"/>
          <a:ext cx="1332986" cy="85436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59000" b="-5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01334-C223-4617-9A27-96B3FEC4FCB1}">
      <dsp:nvSpPr>
        <dsp:cNvPr id="0" name=""/>
        <dsp:cNvSpPr/>
      </dsp:nvSpPr>
      <dsp:spPr>
        <a:xfrm>
          <a:off x="0" y="2161294"/>
          <a:ext cx="6664931" cy="1733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a:solidFill>
                <a:schemeClr val="bg1"/>
              </a:solidFill>
            </a:rPr>
            <a:t>Youth participation in local economic development, with components of small business development, small markets, </a:t>
          </a:r>
          <a:r>
            <a:rPr lang="en-US" sz="1600" b="0" kern="1200" dirty="0" err="1">
              <a:solidFill>
                <a:schemeClr val="bg1"/>
              </a:solidFill>
            </a:rPr>
            <a:t>agro</a:t>
          </a:r>
          <a:r>
            <a:rPr lang="en-US" sz="1600" b="0" kern="1200" dirty="0">
              <a:solidFill>
                <a:schemeClr val="bg1"/>
              </a:solidFill>
            </a:rPr>
            <a:t>-ecological gardens in schools, support for access to water and more sustainable irrigation systems (use of solar panels). </a:t>
          </a:r>
          <a:endParaRPr lang="pt-PT" sz="1600" b="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a:t>TDH</a:t>
          </a:r>
          <a:endParaRPr lang="pt-PT" sz="1600" kern="1200" dirty="0"/>
        </a:p>
      </dsp:txBody>
      <dsp:txXfrm>
        <a:off x="1454231" y="2161294"/>
        <a:ext cx="5210699" cy="1733177"/>
      </dsp:txXfrm>
    </dsp:sp>
    <dsp:sp modelId="{34FE802C-392A-4E22-971D-073CB6C040D3}">
      <dsp:nvSpPr>
        <dsp:cNvPr id="0" name=""/>
        <dsp:cNvSpPr/>
      </dsp:nvSpPr>
      <dsp:spPr>
        <a:xfrm>
          <a:off x="92379" y="2234699"/>
          <a:ext cx="1369869" cy="156853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9CE01-37AD-4457-81A2-01E4A9D4B578}">
      <dsp:nvSpPr>
        <dsp:cNvPr id="0" name=""/>
        <dsp:cNvSpPr/>
      </dsp:nvSpPr>
      <dsp:spPr>
        <a:xfrm>
          <a:off x="0" y="0"/>
          <a:ext cx="6603883" cy="13915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a:solidFill>
                <a:schemeClr val="bg1"/>
              </a:solidFill>
            </a:rPr>
            <a:t>"</a:t>
          </a:r>
          <a:r>
            <a:rPr lang="en-US" sz="2000" b="0" kern="1200" dirty="0" err="1">
              <a:solidFill>
                <a:schemeClr val="bg1"/>
              </a:solidFill>
            </a:rPr>
            <a:t>Mangaction</a:t>
          </a:r>
          <a:r>
            <a:rPr lang="en-US" sz="2000" b="0" kern="1200" dirty="0">
              <a:solidFill>
                <a:schemeClr val="bg1"/>
              </a:solidFill>
            </a:rPr>
            <a:t> - Preservation and valorization of environmental heritage for sustainable and resilient development in Maputo Bay." </a:t>
          </a:r>
          <a:endParaRPr lang="pt-PT" sz="2000" b="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err="1"/>
            <a:t>WeWorld</a:t>
          </a:r>
          <a:r>
            <a:rPr lang="en-US" sz="2000" kern="1200" dirty="0"/>
            <a:t> GVC/AICS</a:t>
          </a:r>
          <a:endParaRPr lang="pt-PT" sz="2000" kern="1200" dirty="0"/>
        </a:p>
      </dsp:txBody>
      <dsp:txXfrm>
        <a:off x="1368293" y="0"/>
        <a:ext cx="5235589" cy="1391524"/>
      </dsp:txXfrm>
    </dsp:sp>
    <dsp:sp modelId="{8063AB25-5459-4F18-83A6-5577D2FAFE99}">
      <dsp:nvSpPr>
        <dsp:cNvPr id="0" name=""/>
        <dsp:cNvSpPr/>
      </dsp:nvSpPr>
      <dsp:spPr>
        <a:xfrm>
          <a:off x="71687" y="0"/>
          <a:ext cx="1244858" cy="121601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01334-C223-4617-9A27-96B3FEC4FCB1}">
      <dsp:nvSpPr>
        <dsp:cNvPr id="0" name=""/>
        <dsp:cNvSpPr/>
      </dsp:nvSpPr>
      <dsp:spPr>
        <a:xfrm>
          <a:off x="0" y="1439991"/>
          <a:ext cx="6603883" cy="10746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effectLst/>
              <a:latin typeface="+mn-lt"/>
              <a:ea typeface="Calibri" panose="020F0502020204030204" pitchFamily="34" charset="0"/>
              <a:cs typeface="Times New Roman" panose="02020603050405020304" pitchFamily="18" charset="0"/>
            </a:rPr>
            <a:t>Unlocking a Sustainable Blue Economy in the South West Indian Coast </a:t>
          </a:r>
          <a:endParaRPr lang="pt-PT" sz="2000" kern="1200" dirty="0">
            <a:latin typeface="+mn-lt"/>
          </a:endParaRPr>
        </a:p>
        <a:p>
          <a:pPr marL="171450" lvl="1" indent="-171450" algn="l" defTabSz="711200">
            <a:lnSpc>
              <a:spcPct val="90000"/>
            </a:lnSpc>
            <a:spcBef>
              <a:spcPct val="0"/>
            </a:spcBef>
            <a:spcAft>
              <a:spcPct val="15000"/>
            </a:spcAft>
            <a:buChar char="••"/>
          </a:pPr>
          <a:r>
            <a:rPr lang="en-US" sz="1600" kern="1200" dirty="0"/>
            <a:t>WWF (Mozambique and </a:t>
          </a:r>
          <a:r>
            <a:rPr lang="en-US" sz="1600" kern="1200" dirty="0" smtClean="0"/>
            <a:t>Madagascar</a:t>
          </a:r>
          <a:r>
            <a:rPr lang="en-US" sz="1600" kern="1200" dirty="0" smtClean="0">
              <a:solidFill>
                <a:schemeClr val="bg1"/>
              </a:solidFill>
            </a:rPr>
            <a:t>). NORAD</a:t>
          </a:r>
          <a:endParaRPr lang="pt-PT" sz="1600" kern="1200" dirty="0">
            <a:solidFill>
              <a:schemeClr val="bg1"/>
            </a:solidFill>
          </a:endParaRPr>
        </a:p>
      </dsp:txBody>
      <dsp:txXfrm>
        <a:off x="1368293" y="1439991"/>
        <a:ext cx="5235589" cy="1074608"/>
      </dsp:txXfrm>
    </dsp:sp>
    <dsp:sp modelId="{34FE802C-392A-4E22-971D-073CB6C040D3}">
      <dsp:nvSpPr>
        <dsp:cNvPr id="0" name=""/>
        <dsp:cNvSpPr/>
      </dsp:nvSpPr>
      <dsp:spPr>
        <a:xfrm>
          <a:off x="39460" y="1503709"/>
          <a:ext cx="1320776" cy="10108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73302-2FE1-44CF-B8B5-3FC2F3085B52}" type="datetimeFigureOut">
              <a:rPr lang="en-US" smtClean="0"/>
              <a:t>6/4/2024</a:t>
            </a:fld>
            <a:endParaRPr lang="en-US"/>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60CE0-1623-4F5B-B222-7F0B3C5A0AB7}" type="slidenum">
              <a:rPr lang="en-US" smtClean="0"/>
              <a:t>‹nº›</a:t>
            </a:fld>
            <a:endParaRPr lang="en-US"/>
          </a:p>
        </p:txBody>
      </p:sp>
    </p:spTree>
    <p:extLst>
      <p:ext uri="{BB962C8B-B14F-4D97-AF65-F5344CB8AC3E}">
        <p14:creationId xmlns:p14="http://schemas.microsoft.com/office/powerpoint/2010/main" val="212113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B63D808F-94BA-49B6-A2AB-089F0FB3A15E}" type="slidenum">
              <a:rPr lang="en-US" smtClean="0"/>
              <a:t>1</a:t>
            </a:fld>
            <a:endParaRPr lang="en-US" dirty="0"/>
          </a:p>
        </p:txBody>
      </p:sp>
    </p:spTree>
    <p:extLst>
      <p:ext uri="{BB962C8B-B14F-4D97-AF65-F5344CB8AC3E}">
        <p14:creationId xmlns:p14="http://schemas.microsoft.com/office/powerpoint/2010/main" val="427759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C3D60CE0-1623-4F5B-B222-7F0B3C5A0AB7}" type="slidenum">
              <a:rPr lang="en-US" smtClean="0"/>
              <a:t>2</a:t>
            </a:fld>
            <a:endParaRPr lang="en-US"/>
          </a:p>
        </p:txBody>
      </p:sp>
    </p:spTree>
    <p:extLst>
      <p:ext uri="{BB962C8B-B14F-4D97-AF65-F5344CB8AC3E}">
        <p14:creationId xmlns:p14="http://schemas.microsoft.com/office/powerpoint/2010/main" val="255623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C3D60CE0-1623-4F5B-B222-7F0B3C5A0AB7}" type="slidenum">
              <a:rPr lang="en-US" smtClean="0"/>
              <a:t>3</a:t>
            </a:fld>
            <a:endParaRPr lang="en-US"/>
          </a:p>
        </p:txBody>
      </p:sp>
    </p:spTree>
    <p:extLst>
      <p:ext uri="{BB962C8B-B14F-4D97-AF65-F5344CB8AC3E}">
        <p14:creationId xmlns:p14="http://schemas.microsoft.com/office/powerpoint/2010/main" val="339673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C3D60CE0-1623-4F5B-B222-7F0B3C5A0AB7}" type="slidenum">
              <a:rPr lang="en-US" smtClean="0"/>
              <a:t>4</a:t>
            </a:fld>
            <a:endParaRPr lang="en-US"/>
          </a:p>
        </p:txBody>
      </p:sp>
    </p:spTree>
    <p:extLst>
      <p:ext uri="{BB962C8B-B14F-4D97-AF65-F5344CB8AC3E}">
        <p14:creationId xmlns:p14="http://schemas.microsoft.com/office/powerpoint/2010/main" val="317383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B63D808F-94BA-49B6-A2AB-089F0FB3A15E}" type="slidenum">
              <a:rPr lang="en-US" smtClean="0"/>
              <a:t>5</a:t>
            </a:fld>
            <a:endParaRPr lang="en-US"/>
          </a:p>
        </p:txBody>
      </p:sp>
    </p:spTree>
    <p:extLst>
      <p:ext uri="{BB962C8B-B14F-4D97-AF65-F5344CB8AC3E}">
        <p14:creationId xmlns:p14="http://schemas.microsoft.com/office/powerpoint/2010/main" val="2915624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B63D808F-94BA-49B6-A2AB-089F0FB3A15E}" type="slidenum">
              <a:rPr lang="en-US" smtClean="0"/>
              <a:t>6</a:t>
            </a:fld>
            <a:endParaRPr lang="en-US"/>
          </a:p>
        </p:txBody>
      </p:sp>
    </p:spTree>
    <p:extLst>
      <p:ext uri="{BB962C8B-B14F-4D97-AF65-F5344CB8AC3E}">
        <p14:creationId xmlns:p14="http://schemas.microsoft.com/office/powerpoint/2010/main" val="2915624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fld id="{B63D808F-94BA-49B6-A2AB-089F0FB3A15E}" type="slidenum">
              <a:rPr lang="en-US" smtClean="0"/>
              <a:t>7</a:t>
            </a:fld>
            <a:endParaRPr lang="en-US"/>
          </a:p>
        </p:txBody>
      </p:sp>
    </p:spTree>
    <p:extLst>
      <p:ext uri="{BB962C8B-B14F-4D97-AF65-F5344CB8AC3E}">
        <p14:creationId xmlns:p14="http://schemas.microsoft.com/office/powerpoint/2010/main" val="291562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endParaRPr lang="en-US"/>
          </a:p>
        </p:txBody>
      </p:sp>
      <p:sp>
        <p:nvSpPr>
          <p:cNvPr id="4" name="Marcador de Posição da Data 3"/>
          <p:cNvSpPr>
            <a:spLocks noGrp="1"/>
          </p:cNvSpPr>
          <p:nvPr>
            <p:ph type="dt" sz="half" idx="10"/>
          </p:nvPr>
        </p:nvSpPr>
        <p:spPr/>
        <p:txBody>
          <a:bodyPr/>
          <a:lstStyle/>
          <a:p>
            <a:fld id="{E6B69925-0492-4C6D-B216-D297DBC87239}" type="datetimeFigureOut">
              <a:rPr lang="en-US" smtClean="0"/>
              <a:t>6/4/2024</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9F48CF53-8BB2-437E-A644-9C95B019E56C}" type="slidenum">
              <a:rPr lang="en-US" smtClean="0"/>
              <a:t>‹nº›</a:t>
            </a:fld>
            <a:endParaRPr lang="en-US"/>
          </a:p>
        </p:txBody>
      </p:sp>
    </p:spTree>
    <p:extLst>
      <p:ext uri="{BB962C8B-B14F-4D97-AF65-F5344CB8AC3E}">
        <p14:creationId xmlns:p14="http://schemas.microsoft.com/office/powerpoint/2010/main" val="154065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E6B69925-0492-4C6D-B216-D297DBC87239}" type="datetimeFigureOut">
              <a:rPr lang="en-US" smtClean="0"/>
              <a:t>6/4/2024</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9F48CF53-8BB2-437E-A644-9C95B019E56C}" type="slidenum">
              <a:rPr lang="en-US" smtClean="0"/>
              <a:t>‹nº›</a:t>
            </a:fld>
            <a:endParaRPr lang="en-US"/>
          </a:p>
        </p:txBody>
      </p:sp>
    </p:spTree>
    <p:extLst>
      <p:ext uri="{BB962C8B-B14F-4D97-AF65-F5344CB8AC3E}">
        <p14:creationId xmlns:p14="http://schemas.microsoft.com/office/powerpoint/2010/main" val="328620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E6B69925-0492-4C6D-B216-D297DBC87239}" type="datetimeFigureOut">
              <a:rPr lang="en-US" smtClean="0"/>
              <a:t>6/4/2024</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9F48CF53-8BB2-437E-A644-9C95B019E56C}" type="slidenum">
              <a:rPr lang="en-US" smtClean="0"/>
              <a:t>‹nº›</a:t>
            </a:fld>
            <a:endParaRPr lang="en-US"/>
          </a:p>
        </p:txBody>
      </p:sp>
    </p:spTree>
    <p:extLst>
      <p:ext uri="{BB962C8B-B14F-4D97-AF65-F5344CB8AC3E}">
        <p14:creationId xmlns:p14="http://schemas.microsoft.com/office/powerpoint/2010/main" val="363842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E6B69925-0492-4C6D-B216-D297DBC87239}" type="datetimeFigureOut">
              <a:rPr lang="en-US" smtClean="0"/>
              <a:t>6/4/2024</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9F48CF53-8BB2-437E-A644-9C95B019E56C}" type="slidenum">
              <a:rPr lang="en-US" smtClean="0"/>
              <a:t>‹nº›</a:t>
            </a:fld>
            <a:endParaRPr lang="en-US"/>
          </a:p>
        </p:txBody>
      </p:sp>
    </p:spTree>
    <p:extLst>
      <p:ext uri="{BB962C8B-B14F-4D97-AF65-F5344CB8AC3E}">
        <p14:creationId xmlns:p14="http://schemas.microsoft.com/office/powerpoint/2010/main" val="45414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E6B69925-0492-4C6D-B216-D297DBC87239}" type="datetimeFigureOut">
              <a:rPr lang="en-US" smtClean="0"/>
              <a:t>6/4/2024</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9F48CF53-8BB2-437E-A644-9C95B019E56C}" type="slidenum">
              <a:rPr lang="en-US" smtClean="0"/>
              <a:t>‹nº›</a:t>
            </a:fld>
            <a:endParaRPr lang="en-US"/>
          </a:p>
        </p:txBody>
      </p:sp>
    </p:spTree>
    <p:extLst>
      <p:ext uri="{BB962C8B-B14F-4D97-AF65-F5344CB8AC3E}">
        <p14:creationId xmlns:p14="http://schemas.microsoft.com/office/powerpoint/2010/main" val="80342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p:cNvSpPr>
            <a:spLocks noGrp="1"/>
          </p:cNvSpPr>
          <p:nvPr>
            <p:ph type="dt" sz="half" idx="10"/>
          </p:nvPr>
        </p:nvSpPr>
        <p:spPr/>
        <p:txBody>
          <a:bodyPr/>
          <a:lstStyle/>
          <a:p>
            <a:fld id="{E6B69925-0492-4C6D-B216-D297DBC87239}" type="datetimeFigureOut">
              <a:rPr lang="en-US" smtClean="0"/>
              <a:t>6/4/2024</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9F48CF53-8BB2-437E-A644-9C95B019E56C}" type="slidenum">
              <a:rPr lang="en-US" smtClean="0"/>
              <a:t>‹nº›</a:t>
            </a:fld>
            <a:endParaRPr lang="en-US"/>
          </a:p>
        </p:txBody>
      </p:sp>
    </p:spTree>
    <p:extLst>
      <p:ext uri="{BB962C8B-B14F-4D97-AF65-F5344CB8AC3E}">
        <p14:creationId xmlns:p14="http://schemas.microsoft.com/office/powerpoint/2010/main" val="235295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p:cNvSpPr>
            <a:spLocks noGrp="1"/>
          </p:cNvSpPr>
          <p:nvPr>
            <p:ph type="dt" sz="half" idx="10"/>
          </p:nvPr>
        </p:nvSpPr>
        <p:spPr/>
        <p:txBody>
          <a:bodyPr/>
          <a:lstStyle/>
          <a:p>
            <a:fld id="{E6B69925-0492-4C6D-B216-D297DBC87239}" type="datetimeFigureOut">
              <a:rPr lang="en-US" smtClean="0"/>
              <a:t>6/4/2024</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9F48CF53-8BB2-437E-A644-9C95B019E56C}" type="slidenum">
              <a:rPr lang="en-US" smtClean="0"/>
              <a:t>‹nº›</a:t>
            </a:fld>
            <a:endParaRPr lang="en-US"/>
          </a:p>
        </p:txBody>
      </p:sp>
    </p:spTree>
    <p:extLst>
      <p:ext uri="{BB962C8B-B14F-4D97-AF65-F5344CB8AC3E}">
        <p14:creationId xmlns:p14="http://schemas.microsoft.com/office/powerpoint/2010/main" val="171132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a Data 2"/>
          <p:cNvSpPr>
            <a:spLocks noGrp="1"/>
          </p:cNvSpPr>
          <p:nvPr>
            <p:ph type="dt" sz="half" idx="10"/>
          </p:nvPr>
        </p:nvSpPr>
        <p:spPr/>
        <p:txBody>
          <a:bodyPr/>
          <a:lstStyle/>
          <a:p>
            <a:fld id="{E6B69925-0492-4C6D-B216-D297DBC87239}" type="datetimeFigureOut">
              <a:rPr lang="en-US" smtClean="0"/>
              <a:t>6/4/2024</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9F48CF53-8BB2-437E-A644-9C95B019E56C}" type="slidenum">
              <a:rPr lang="en-US" smtClean="0"/>
              <a:t>‹nº›</a:t>
            </a:fld>
            <a:endParaRPr lang="en-US"/>
          </a:p>
        </p:txBody>
      </p:sp>
    </p:spTree>
    <p:extLst>
      <p:ext uri="{BB962C8B-B14F-4D97-AF65-F5344CB8AC3E}">
        <p14:creationId xmlns:p14="http://schemas.microsoft.com/office/powerpoint/2010/main" val="110629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E6B69925-0492-4C6D-B216-D297DBC87239}" type="datetimeFigureOut">
              <a:rPr lang="en-US" smtClean="0"/>
              <a:t>6/4/2024</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9F48CF53-8BB2-437E-A644-9C95B019E56C}" type="slidenum">
              <a:rPr lang="en-US" smtClean="0"/>
              <a:t>‹nº›</a:t>
            </a:fld>
            <a:endParaRPr lang="en-US"/>
          </a:p>
        </p:txBody>
      </p:sp>
    </p:spTree>
    <p:extLst>
      <p:ext uri="{BB962C8B-B14F-4D97-AF65-F5344CB8AC3E}">
        <p14:creationId xmlns:p14="http://schemas.microsoft.com/office/powerpoint/2010/main" val="233827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E6B69925-0492-4C6D-B216-D297DBC87239}" type="datetimeFigureOut">
              <a:rPr lang="en-US" smtClean="0"/>
              <a:t>6/4/2024</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9F48CF53-8BB2-437E-A644-9C95B019E56C}" type="slidenum">
              <a:rPr lang="en-US" smtClean="0"/>
              <a:t>‹nº›</a:t>
            </a:fld>
            <a:endParaRPr lang="en-US"/>
          </a:p>
        </p:txBody>
      </p:sp>
    </p:spTree>
    <p:extLst>
      <p:ext uri="{BB962C8B-B14F-4D97-AF65-F5344CB8AC3E}">
        <p14:creationId xmlns:p14="http://schemas.microsoft.com/office/powerpoint/2010/main" val="87603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E6B69925-0492-4C6D-B216-D297DBC87239}" type="datetimeFigureOut">
              <a:rPr lang="en-US" smtClean="0"/>
              <a:t>6/4/2024</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9F48CF53-8BB2-437E-A644-9C95B019E56C}" type="slidenum">
              <a:rPr lang="en-US" smtClean="0"/>
              <a:t>‹nº›</a:t>
            </a:fld>
            <a:endParaRPr lang="en-US"/>
          </a:p>
        </p:txBody>
      </p:sp>
    </p:spTree>
    <p:extLst>
      <p:ext uri="{BB962C8B-B14F-4D97-AF65-F5344CB8AC3E}">
        <p14:creationId xmlns:p14="http://schemas.microsoft.com/office/powerpoint/2010/main" val="168172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69925-0492-4C6D-B216-D297DBC87239}" type="datetimeFigureOut">
              <a:rPr lang="en-US" smtClean="0"/>
              <a:t>6/4/2024</a:t>
            </a:fld>
            <a:endParaRPr lang="en-US"/>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8CF53-8BB2-437E-A644-9C95B019E56C}" type="slidenum">
              <a:rPr lang="en-US" smtClean="0"/>
              <a:t>‹nº›</a:t>
            </a:fld>
            <a:endParaRPr lang="en-US"/>
          </a:p>
        </p:txBody>
      </p:sp>
    </p:spTree>
    <p:extLst>
      <p:ext uri="{BB962C8B-B14F-4D97-AF65-F5344CB8AC3E}">
        <p14:creationId xmlns:p14="http://schemas.microsoft.com/office/powerpoint/2010/main" val="3326551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openxmlformats.org/officeDocument/2006/relationships/image" Target="../media/image13.png"/><Relationship Id="rId3" Type="http://schemas.openxmlformats.org/officeDocument/2006/relationships/image" Target="../media/image3.png"/><Relationship Id="rId21" Type="http://schemas.openxmlformats.org/officeDocument/2006/relationships/image" Target="../media/image23.sv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image" Target="../media/image19.svg"/><Relationship Id="rId2" Type="http://schemas.openxmlformats.org/officeDocument/2006/relationships/notesSlide" Target="../notesSlides/notesSlide4.xm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24" Type="http://schemas.openxmlformats.org/officeDocument/2006/relationships/image" Target="../media/image16.jpeg"/><Relationship Id="rId5" Type="http://schemas.openxmlformats.org/officeDocument/2006/relationships/diagramLayout" Target="../diagrams/layout2.xml"/><Relationship Id="rId15" Type="http://schemas.openxmlformats.org/officeDocument/2006/relationships/image" Target="../media/image17.svg"/><Relationship Id="rId23" Type="http://schemas.openxmlformats.org/officeDocument/2006/relationships/image" Target="../media/image25.svg"/><Relationship Id="rId10" Type="http://schemas.openxmlformats.org/officeDocument/2006/relationships/diagramLayout" Target="../diagrams/layout3.xml"/><Relationship Id="rId19" Type="http://schemas.openxmlformats.org/officeDocument/2006/relationships/image" Target="../media/image21.svg"/><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11.png"/><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8.jpeg"/><Relationship Id="rId18" Type="http://schemas.openxmlformats.org/officeDocument/2006/relationships/image" Target="../media/image42.jpeg"/><Relationship Id="rId3" Type="http://schemas.openxmlformats.org/officeDocument/2006/relationships/hyperlink" Target="mailto:info@abiodes.org.mz" TargetMode="External"/><Relationship Id="rId7" Type="http://schemas.openxmlformats.org/officeDocument/2006/relationships/image" Target="../media/image32.emf"/><Relationship Id="rId12" Type="http://schemas.openxmlformats.org/officeDocument/2006/relationships/image" Target="../media/image37.jpeg"/><Relationship Id="rId17" Type="http://schemas.openxmlformats.org/officeDocument/2006/relationships/image" Target="../media/image41.png"/><Relationship Id="rId2" Type="http://schemas.openxmlformats.org/officeDocument/2006/relationships/image" Target="../media/image28.jpe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16.jpeg"/><Relationship Id="rId10" Type="http://schemas.openxmlformats.org/officeDocument/2006/relationships/image" Target="../media/image35.png"/><Relationship Id="rId4" Type="http://schemas.openxmlformats.org/officeDocument/2006/relationships/image" Target="../media/image29.emf"/><Relationship Id="rId9" Type="http://schemas.openxmlformats.org/officeDocument/2006/relationships/image" Target="../media/image34.jpeg"/><Relationship Id="rId1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6568951" y="6459309"/>
            <a:ext cx="2464136" cy="369332"/>
          </a:xfrm>
          <a:prstGeom prst="rect">
            <a:avLst/>
          </a:prstGeom>
        </p:spPr>
        <p:txBody>
          <a:bodyPr wrap="none">
            <a:spAutoFit/>
          </a:bodyPr>
          <a:lstStyle/>
          <a:p>
            <a:pPr algn="ctr"/>
            <a:r>
              <a:rPr lang="pt-PT" altLang="pt-PT" dirty="0">
                <a:solidFill>
                  <a:schemeClr val="bg1">
                    <a:lumMod val="50000"/>
                  </a:schemeClr>
                </a:solidFill>
              </a:rPr>
              <a:t>Maputo, 05</a:t>
            </a:r>
            <a:r>
              <a:rPr lang="pt-PT" altLang="pt-PT" baseline="30000" dirty="0">
                <a:solidFill>
                  <a:schemeClr val="bg1">
                    <a:lumMod val="50000"/>
                  </a:schemeClr>
                </a:solidFill>
              </a:rPr>
              <a:t>th</a:t>
            </a:r>
            <a:r>
              <a:rPr lang="pt-PT" altLang="pt-PT" dirty="0">
                <a:solidFill>
                  <a:schemeClr val="bg1">
                    <a:lumMod val="50000"/>
                  </a:schemeClr>
                </a:solidFill>
              </a:rPr>
              <a:t>  </a:t>
            </a:r>
            <a:r>
              <a:rPr lang="pt-PT" altLang="pt-PT" dirty="0" err="1">
                <a:solidFill>
                  <a:schemeClr val="bg1">
                    <a:lumMod val="50000"/>
                  </a:schemeClr>
                </a:solidFill>
              </a:rPr>
              <a:t>June</a:t>
            </a:r>
            <a:r>
              <a:rPr lang="pt-PT" altLang="pt-PT" dirty="0">
                <a:solidFill>
                  <a:schemeClr val="bg1">
                    <a:lumMod val="50000"/>
                  </a:schemeClr>
                </a:solidFill>
              </a:rPr>
              <a:t> 2024</a:t>
            </a:r>
          </a:p>
        </p:txBody>
      </p:sp>
      <p:pic>
        <p:nvPicPr>
          <p:cNvPr id="7" name="Picture 2" descr="C:\Users\ABIODES 2013\Downloads\logotipo 2 abiod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 y="3581400"/>
            <a:ext cx="4151316"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ângulo 5"/>
          <p:cNvSpPr/>
          <p:nvPr/>
        </p:nvSpPr>
        <p:spPr>
          <a:xfrm>
            <a:off x="6096000" y="3769970"/>
            <a:ext cx="3499810" cy="1754326"/>
          </a:xfrm>
          <a:prstGeom prst="rect">
            <a:avLst/>
          </a:prstGeom>
        </p:spPr>
        <p:txBody>
          <a:bodyPr wrap="square">
            <a:spAutoFit/>
          </a:bodyPr>
          <a:lstStyle/>
          <a:p>
            <a:pPr algn="ctr"/>
            <a:r>
              <a:rPr lang="en-US" sz="5400" dirty="0">
                <a:solidFill>
                  <a:srgbClr val="002060"/>
                </a:solidFill>
              </a:rPr>
              <a:t>About ABIODES</a:t>
            </a:r>
          </a:p>
        </p:txBody>
      </p:sp>
      <p:pic>
        <p:nvPicPr>
          <p:cNvPr id="8" name="Picture 2"/>
          <p:cNvPicPr>
            <a:picLocks noChangeAspect="1"/>
          </p:cNvPicPr>
          <p:nvPr/>
        </p:nvPicPr>
        <p:blipFill rotWithShape="1">
          <a:blip r:embed="rId4">
            <a:extLst>
              <a:ext uri="{28A0092B-C50C-407E-A947-70E740481C1C}">
                <a14:useLocalDpi xmlns:a14="http://schemas.microsoft.com/office/drawing/2010/main" val="0"/>
              </a:ext>
            </a:extLst>
          </a:blip>
          <a:srcRect l="8696" t="45862" r="35292" b="24538"/>
          <a:stretch/>
        </p:blipFill>
        <p:spPr bwMode="auto">
          <a:xfrm>
            <a:off x="0" y="0"/>
            <a:ext cx="9176084" cy="36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trela: 5 Pontos 2">
            <a:extLst>
              <a:ext uri="{FF2B5EF4-FFF2-40B4-BE49-F238E27FC236}">
                <a16:creationId xmlns:a16="http://schemas.microsoft.com/office/drawing/2014/main" xmlns="" id="{698F62F9-8C54-0438-3F61-FC8C74260CC3}"/>
              </a:ext>
            </a:extLst>
          </p:cNvPr>
          <p:cNvSpPr/>
          <p:nvPr/>
        </p:nvSpPr>
        <p:spPr>
          <a:xfrm>
            <a:off x="6476999" y="488300"/>
            <a:ext cx="2648039" cy="215780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New Member</a:t>
            </a:r>
            <a:endParaRPr lang="pt-PT" dirty="0"/>
          </a:p>
        </p:txBody>
      </p:sp>
      <p:sp>
        <p:nvSpPr>
          <p:cNvPr id="4" name="Rectângulo 5">
            <a:extLst>
              <a:ext uri="{FF2B5EF4-FFF2-40B4-BE49-F238E27FC236}">
                <a16:creationId xmlns:a16="http://schemas.microsoft.com/office/drawing/2014/main" xmlns="" id="{E37DE38D-3079-C79D-B909-0E3E35A40CC3}"/>
              </a:ext>
            </a:extLst>
          </p:cNvPr>
          <p:cNvSpPr/>
          <p:nvPr/>
        </p:nvSpPr>
        <p:spPr>
          <a:xfrm>
            <a:off x="76200" y="6273225"/>
            <a:ext cx="5269029" cy="584775"/>
          </a:xfrm>
          <a:prstGeom prst="rect">
            <a:avLst/>
          </a:prstGeom>
        </p:spPr>
        <p:txBody>
          <a:bodyPr wrap="square">
            <a:spAutoFit/>
          </a:bodyPr>
          <a:lstStyle/>
          <a:p>
            <a:r>
              <a:rPr lang="en-US" sz="3200" dirty="0">
                <a:solidFill>
                  <a:srgbClr val="002060"/>
                </a:solidFill>
              </a:rPr>
              <a:t>Alzira Mahalambe</a:t>
            </a:r>
          </a:p>
        </p:txBody>
      </p:sp>
    </p:spTree>
    <p:extLst>
      <p:ext uri="{BB962C8B-B14F-4D97-AF65-F5344CB8AC3E}">
        <p14:creationId xmlns:p14="http://schemas.microsoft.com/office/powerpoint/2010/main" val="2344877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423480"/>
            <a:ext cx="7086600" cy="6063198"/>
          </a:xfrm>
          <a:prstGeom prst="rect">
            <a:avLst/>
          </a:prstGeom>
        </p:spPr>
        <p:txBody>
          <a:bodyPr wrap="square">
            <a:spAutoFit/>
          </a:bodyPr>
          <a:lstStyle/>
          <a:p>
            <a:pPr marL="457200" indent="-457200" algn="just">
              <a:buFont typeface="Arial" panose="020B0604020202020204" pitchFamily="34" charset="0"/>
              <a:buChar char="•"/>
              <a:defRPr/>
            </a:pPr>
            <a:r>
              <a:rPr lang="en-US" sz="2800" b="1" dirty="0"/>
              <a:t>A national, </a:t>
            </a:r>
            <a:r>
              <a:rPr lang="en-US" sz="2800" dirty="0"/>
              <a:t>non-profit association set up in 1995 and legalized in 1998.</a:t>
            </a:r>
          </a:p>
          <a:p>
            <a:pPr marL="457200" indent="-457200" algn="just">
              <a:buFont typeface="Arial" panose="020B0604020202020204" pitchFamily="34" charset="0"/>
              <a:buChar char="•"/>
              <a:defRPr/>
            </a:pPr>
            <a:endParaRPr lang="en-US" sz="2000" dirty="0"/>
          </a:p>
          <a:p>
            <a:pPr marL="457200" indent="-457200" algn="just">
              <a:buFont typeface="Arial" panose="020B0604020202020204" pitchFamily="34" charset="0"/>
              <a:buChar char="•"/>
              <a:defRPr/>
            </a:pPr>
            <a:r>
              <a:rPr kumimoji="0" lang="pt-PT" altLang="pt-PT" sz="2800" b="1" i="0" u="none" strike="noStrike" kern="1200" cap="none" spc="0" normalizeH="0" baseline="0" noProof="0" dirty="0" err="1">
                <a:ln>
                  <a:noFill/>
                </a:ln>
                <a:solidFill>
                  <a:srgbClr val="202124"/>
                </a:solidFill>
                <a:effectLst/>
                <a:uLnTx/>
                <a:uFillTx/>
                <a:latin typeface="inherit"/>
                <a:ea typeface="+mn-ea"/>
                <a:cs typeface="+mn-cs"/>
              </a:rPr>
              <a:t>Mission</a:t>
            </a:r>
            <a:r>
              <a:rPr lang="pt-PT" altLang="pt-PT" sz="2800" dirty="0">
                <a:solidFill>
                  <a:srgbClr val="202124"/>
                </a:solidFill>
                <a:latin typeface="inherit"/>
              </a:rPr>
              <a:t> - </a:t>
            </a:r>
            <a:r>
              <a:rPr kumimoji="0" lang="pt-PT" altLang="pt-PT" sz="2800" b="0" i="0" u="none" strike="noStrike" kern="1200" cap="none" spc="0" normalizeH="0" baseline="0" noProof="0" dirty="0">
                <a:ln>
                  <a:noFill/>
                </a:ln>
                <a:solidFill>
                  <a:srgbClr val="202124"/>
                </a:solidFill>
                <a:effectLst/>
                <a:uLnTx/>
                <a:uFillTx/>
                <a:latin typeface="inherit"/>
                <a:ea typeface="+mn-ea"/>
                <a:cs typeface="+mn-cs"/>
              </a:rPr>
              <a:t> </a:t>
            </a:r>
            <a:r>
              <a:rPr kumimoji="0" lang="pt-PT" altLang="pt-PT" sz="2800" b="0" i="0" u="none" strike="noStrike" kern="1200" cap="none" spc="0" normalizeH="0" baseline="0" noProof="0" dirty="0" err="1">
                <a:ln>
                  <a:noFill/>
                </a:ln>
                <a:solidFill>
                  <a:srgbClr val="202124"/>
                </a:solidFill>
                <a:effectLst/>
                <a:uLnTx/>
                <a:uFillTx/>
                <a:latin typeface="inherit"/>
                <a:ea typeface="+mn-ea"/>
                <a:cs typeface="+mn-cs"/>
              </a:rPr>
              <a:t>Promote</a:t>
            </a:r>
            <a:r>
              <a:rPr kumimoji="0" lang="pt-PT" altLang="pt-PT" sz="2800" b="0" i="0" u="none" strike="noStrike" kern="1200" cap="none" spc="0" normalizeH="0" baseline="0" noProof="0" dirty="0">
                <a:ln>
                  <a:noFill/>
                </a:ln>
                <a:solidFill>
                  <a:srgbClr val="202124"/>
                </a:solidFill>
                <a:effectLst/>
                <a:uLnTx/>
                <a:uFillTx/>
                <a:latin typeface="inherit"/>
                <a:ea typeface="+mn-ea"/>
                <a:cs typeface="+mn-cs"/>
              </a:rPr>
              <a:t> </a:t>
            </a:r>
            <a:r>
              <a:rPr kumimoji="0" lang="pt-PT" altLang="pt-PT" sz="2800" b="0" i="0" u="none" strike="noStrike" kern="1200" cap="none" spc="0" normalizeH="0" baseline="0" noProof="0" dirty="0" err="1">
                <a:ln>
                  <a:noFill/>
                </a:ln>
                <a:solidFill>
                  <a:srgbClr val="202124"/>
                </a:solidFill>
                <a:effectLst/>
                <a:uLnTx/>
                <a:uFillTx/>
                <a:latin typeface="inherit"/>
                <a:ea typeface="+mn-ea"/>
                <a:cs typeface="+mn-cs"/>
              </a:rPr>
              <a:t>sustainable</a:t>
            </a:r>
            <a:r>
              <a:rPr kumimoji="0" lang="pt-PT" altLang="pt-PT" sz="2800" b="0" i="0" u="none" strike="noStrike" kern="1200" cap="none" spc="0" normalizeH="0" baseline="0" noProof="0" dirty="0">
                <a:ln>
                  <a:noFill/>
                </a:ln>
                <a:solidFill>
                  <a:srgbClr val="202124"/>
                </a:solidFill>
                <a:effectLst/>
                <a:uLnTx/>
                <a:uFillTx/>
                <a:latin typeface="inherit"/>
                <a:ea typeface="+mn-ea"/>
                <a:cs typeface="+mn-cs"/>
              </a:rPr>
              <a:t> </a:t>
            </a:r>
            <a:r>
              <a:rPr kumimoji="0" lang="pt-PT" altLang="pt-PT" sz="2800" b="0" i="0" u="none" strike="noStrike" kern="1200" cap="none" spc="0" normalizeH="0" baseline="0" noProof="0" dirty="0" err="1">
                <a:ln>
                  <a:noFill/>
                </a:ln>
                <a:solidFill>
                  <a:srgbClr val="202124"/>
                </a:solidFill>
                <a:effectLst/>
                <a:uLnTx/>
                <a:uFillTx/>
                <a:latin typeface="inherit"/>
                <a:ea typeface="+mn-ea"/>
                <a:cs typeface="+mn-cs"/>
              </a:rPr>
              <a:t>and</a:t>
            </a:r>
            <a:r>
              <a:rPr kumimoji="0" lang="pt-PT" altLang="pt-PT" sz="2800" b="0" i="0" u="none" strike="noStrike" kern="1200" cap="none" spc="0" normalizeH="0" baseline="0" noProof="0" dirty="0">
                <a:ln>
                  <a:noFill/>
                </a:ln>
                <a:solidFill>
                  <a:srgbClr val="202124"/>
                </a:solidFill>
                <a:effectLst/>
                <a:uLnTx/>
                <a:uFillTx/>
                <a:latin typeface="inherit"/>
                <a:ea typeface="+mn-ea"/>
                <a:cs typeface="+mn-cs"/>
              </a:rPr>
              <a:t> inclusive </a:t>
            </a:r>
            <a:r>
              <a:rPr kumimoji="0" lang="pt-PT" altLang="pt-PT" sz="2800" b="0" i="0" u="none" strike="noStrike" kern="1200" cap="none" spc="0" normalizeH="0" baseline="0" noProof="0" dirty="0" err="1">
                <a:ln>
                  <a:noFill/>
                </a:ln>
                <a:solidFill>
                  <a:srgbClr val="202124"/>
                </a:solidFill>
                <a:effectLst/>
                <a:uLnTx/>
                <a:uFillTx/>
                <a:latin typeface="inherit"/>
                <a:ea typeface="+mn-ea"/>
                <a:cs typeface="+mn-cs"/>
              </a:rPr>
              <a:t>development</a:t>
            </a:r>
            <a:r>
              <a:rPr kumimoji="0" lang="pt-PT" altLang="pt-PT" sz="2800" b="0" i="0" u="none" strike="noStrike" kern="1200" cap="none" spc="0" normalizeH="0" baseline="0" noProof="0" dirty="0">
                <a:ln>
                  <a:noFill/>
                </a:ln>
                <a:solidFill>
                  <a:srgbClr val="202124"/>
                </a:solidFill>
                <a:effectLst/>
                <a:uLnTx/>
                <a:uFillTx/>
                <a:latin typeface="inherit"/>
                <a:ea typeface="+mn-ea"/>
                <a:cs typeface="+mn-cs"/>
              </a:rPr>
              <a:t> </a:t>
            </a:r>
            <a:r>
              <a:rPr kumimoji="0" lang="pt-PT" altLang="pt-PT" sz="2800" b="0" i="0" u="none" strike="noStrike" kern="1200" cap="none" spc="0" normalizeH="0" baseline="0" noProof="0" dirty="0" err="1">
                <a:ln>
                  <a:noFill/>
                </a:ln>
                <a:solidFill>
                  <a:srgbClr val="202124"/>
                </a:solidFill>
                <a:effectLst/>
                <a:uLnTx/>
                <a:uFillTx/>
                <a:latin typeface="inherit"/>
                <a:ea typeface="+mn-ea"/>
                <a:cs typeface="+mn-cs"/>
              </a:rPr>
              <a:t>through</a:t>
            </a:r>
            <a:r>
              <a:rPr kumimoji="0" lang="pt-PT" altLang="pt-PT" sz="2800" b="0" i="0" u="none" strike="noStrike" kern="1200" cap="none" spc="0" normalizeH="0" baseline="0" noProof="0" dirty="0">
                <a:ln>
                  <a:noFill/>
                </a:ln>
                <a:solidFill>
                  <a:srgbClr val="202124"/>
                </a:solidFill>
                <a:effectLst/>
                <a:uLnTx/>
                <a:uFillTx/>
                <a:latin typeface="inherit"/>
                <a:ea typeface="+mn-ea"/>
                <a:cs typeface="+mn-cs"/>
              </a:rPr>
              <a:t> </a:t>
            </a:r>
            <a:r>
              <a:rPr kumimoji="0" lang="pt-PT" altLang="pt-PT" sz="2800" b="0" i="0" u="none" strike="noStrike" kern="1200" cap="none" spc="0" normalizeH="0" baseline="0" noProof="0" dirty="0" err="1">
                <a:ln>
                  <a:noFill/>
                </a:ln>
                <a:solidFill>
                  <a:srgbClr val="202124"/>
                </a:solidFill>
                <a:effectLst/>
                <a:uLnTx/>
                <a:uFillTx/>
                <a:latin typeface="inherit"/>
                <a:ea typeface="+mn-ea"/>
                <a:cs typeface="+mn-cs"/>
              </a:rPr>
              <a:t>agriculture</a:t>
            </a:r>
            <a:r>
              <a:rPr kumimoji="0" lang="pt-PT" altLang="pt-PT" sz="2800" b="0" i="0" u="none" strike="noStrike" kern="1200" cap="none" spc="0" normalizeH="0" baseline="0" noProof="0" dirty="0">
                <a:ln>
                  <a:noFill/>
                </a:ln>
                <a:solidFill>
                  <a:srgbClr val="202124"/>
                </a:solidFill>
                <a:effectLst/>
                <a:uLnTx/>
                <a:uFillTx/>
                <a:latin typeface="inherit"/>
                <a:ea typeface="+mn-ea"/>
                <a:cs typeface="+mn-cs"/>
              </a:rPr>
              <a:t> </a:t>
            </a:r>
            <a:r>
              <a:rPr kumimoji="0" lang="pt-PT" altLang="pt-PT" sz="2800" b="0" i="0" u="none" strike="noStrike" kern="1200" cap="none" spc="0" normalizeH="0" baseline="0" noProof="0" dirty="0" err="1">
                <a:ln>
                  <a:noFill/>
                </a:ln>
                <a:solidFill>
                  <a:srgbClr val="202124"/>
                </a:solidFill>
                <a:effectLst/>
                <a:uLnTx/>
                <a:uFillTx/>
                <a:latin typeface="inherit"/>
                <a:ea typeface="+mn-ea"/>
                <a:cs typeface="+mn-cs"/>
              </a:rPr>
              <a:t>and</a:t>
            </a:r>
            <a:r>
              <a:rPr kumimoji="0" lang="pt-PT" altLang="pt-PT" sz="2800" b="0" i="0" u="none" strike="noStrike" kern="1200" cap="none" spc="0" normalizeH="0" baseline="0" noProof="0" dirty="0">
                <a:ln>
                  <a:noFill/>
                </a:ln>
                <a:solidFill>
                  <a:srgbClr val="202124"/>
                </a:solidFill>
                <a:effectLst/>
                <a:uLnTx/>
                <a:uFillTx/>
                <a:latin typeface="inherit"/>
                <a:ea typeface="+mn-ea"/>
                <a:cs typeface="+mn-cs"/>
              </a:rPr>
              <a:t> </a:t>
            </a:r>
            <a:r>
              <a:rPr kumimoji="0" lang="pt-PT" altLang="pt-PT" sz="2800" b="0" i="0" u="none" strike="noStrike" kern="1200" cap="none" spc="0" normalizeH="0" baseline="0" noProof="0" dirty="0" err="1">
                <a:ln>
                  <a:noFill/>
                </a:ln>
                <a:solidFill>
                  <a:srgbClr val="202124"/>
                </a:solidFill>
                <a:effectLst/>
                <a:uLnTx/>
                <a:uFillTx/>
                <a:latin typeface="inherit"/>
                <a:ea typeface="+mn-ea"/>
                <a:cs typeface="+mn-cs"/>
              </a:rPr>
              <a:t>rational</a:t>
            </a:r>
            <a:r>
              <a:rPr kumimoji="0" lang="pt-PT" altLang="pt-PT" sz="2800" b="0" i="0" u="none" strike="noStrike" kern="1200" cap="none" spc="0" normalizeH="0" baseline="0" noProof="0" dirty="0">
                <a:ln>
                  <a:noFill/>
                </a:ln>
                <a:solidFill>
                  <a:srgbClr val="202124"/>
                </a:solidFill>
                <a:effectLst/>
                <a:uLnTx/>
                <a:uFillTx/>
                <a:latin typeface="inherit"/>
                <a:ea typeface="+mn-ea"/>
                <a:cs typeface="+mn-cs"/>
              </a:rPr>
              <a:t> use </a:t>
            </a:r>
            <a:r>
              <a:rPr kumimoji="0" lang="pt-PT" altLang="pt-PT" sz="2800" b="0" i="0" u="none" strike="noStrike" kern="1200" cap="none" spc="0" normalizeH="0" baseline="0" noProof="0" dirty="0" err="1">
                <a:ln>
                  <a:noFill/>
                </a:ln>
                <a:solidFill>
                  <a:srgbClr val="202124"/>
                </a:solidFill>
                <a:effectLst/>
                <a:uLnTx/>
                <a:uFillTx/>
                <a:latin typeface="inherit"/>
                <a:ea typeface="+mn-ea"/>
                <a:cs typeface="+mn-cs"/>
              </a:rPr>
              <a:t>of</a:t>
            </a:r>
            <a:r>
              <a:rPr kumimoji="0" lang="pt-PT" altLang="pt-PT" sz="2800" b="0" i="0" u="none" strike="noStrike" kern="1200" cap="none" spc="0" normalizeH="0" baseline="0" noProof="0" dirty="0">
                <a:ln>
                  <a:noFill/>
                </a:ln>
                <a:solidFill>
                  <a:srgbClr val="202124"/>
                </a:solidFill>
                <a:effectLst/>
                <a:uLnTx/>
                <a:uFillTx/>
                <a:latin typeface="inherit"/>
                <a:ea typeface="+mn-ea"/>
                <a:cs typeface="+mn-cs"/>
              </a:rPr>
              <a:t> natural </a:t>
            </a:r>
            <a:r>
              <a:rPr kumimoji="0" lang="pt-PT" altLang="pt-PT" sz="2800" b="0" i="0" u="none" strike="noStrike" kern="1200" cap="none" spc="0" normalizeH="0" baseline="0" noProof="0" dirty="0" err="1">
                <a:ln>
                  <a:noFill/>
                </a:ln>
                <a:solidFill>
                  <a:srgbClr val="202124"/>
                </a:solidFill>
                <a:effectLst/>
                <a:uLnTx/>
                <a:uFillTx/>
                <a:latin typeface="inherit"/>
                <a:ea typeface="+mn-ea"/>
                <a:cs typeface="+mn-cs"/>
              </a:rPr>
              <a:t>resources</a:t>
            </a:r>
            <a:r>
              <a:rPr kumimoji="0" lang="pt-PT" altLang="pt-PT" sz="2800" b="0" i="0" u="none" strike="noStrike" kern="1200" cap="none" spc="0" normalizeH="0" baseline="0" noProof="0" dirty="0">
                <a:ln>
                  <a:noFill/>
                </a:ln>
                <a:solidFill>
                  <a:srgbClr val="202124"/>
                </a:solidFill>
                <a:effectLst/>
                <a:uLnTx/>
                <a:uFillTx/>
                <a:latin typeface="inherit"/>
                <a:ea typeface="+mn-ea"/>
                <a:cs typeface="+mn-cs"/>
              </a:rPr>
              <a:t>.</a:t>
            </a:r>
            <a:endParaRPr lang="pt-PT" sz="2800" dirty="0"/>
          </a:p>
          <a:p>
            <a:pPr marL="457200" indent="-457200" algn="just">
              <a:buFont typeface="Arial" panose="020B0604020202020204" pitchFamily="34" charset="0"/>
              <a:buChar char="•"/>
              <a:defRPr/>
            </a:pPr>
            <a:endParaRPr lang="pt-PT" sz="2000" dirty="0"/>
          </a:p>
          <a:p>
            <a:pPr marL="457200" indent="-457200" algn="just">
              <a:buFont typeface="Arial" panose="020B0604020202020204" pitchFamily="34" charset="0"/>
              <a:buChar char="•"/>
              <a:defRPr/>
            </a:pPr>
            <a:r>
              <a:rPr lang="en-US" sz="2800" dirty="0"/>
              <a:t>Structurally </a:t>
            </a:r>
            <a:r>
              <a:rPr lang="en-US" sz="2800" b="1" dirty="0"/>
              <a:t>organized</a:t>
            </a:r>
            <a:r>
              <a:rPr lang="en-US" sz="2800" dirty="0"/>
              <a:t> into General Assembly, the Fiscal Council and the Board of Directors.</a:t>
            </a:r>
          </a:p>
          <a:p>
            <a:pPr marL="457200" indent="-457200" algn="just">
              <a:buFont typeface="Arial" panose="020B0604020202020204" pitchFamily="34" charset="0"/>
              <a:buChar char="•"/>
              <a:defRPr/>
            </a:pPr>
            <a:endParaRPr lang="en-US" sz="2000" dirty="0"/>
          </a:p>
          <a:p>
            <a:pPr marL="457200" indent="-457200" algn="just">
              <a:buFont typeface="Arial" panose="020B0604020202020204" pitchFamily="34" charset="0"/>
              <a:buChar char="•"/>
              <a:defRPr/>
            </a:pPr>
            <a:r>
              <a:rPr lang="en-US" sz="2800" dirty="0"/>
              <a:t>Two </a:t>
            </a:r>
            <a:r>
              <a:rPr lang="en-US" sz="2800" b="1" dirty="0"/>
              <a:t>offices </a:t>
            </a:r>
            <a:r>
              <a:rPr lang="en-US" sz="2800" dirty="0"/>
              <a:t>and collaborators/</a:t>
            </a:r>
            <a:r>
              <a:rPr lang="en-US" sz="2800" b="1" dirty="0"/>
              <a:t>Human resources</a:t>
            </a:r>
            <a:r>
              <a:rPr lang="en-US" sz="2800" dirty="0"/>
              <a:t> 22 (9 F + 13 M):</a:t>
            </a:r>
          </a:p>
          <a:p>
            <a:pPr marL="914400" lvl="1" indent="-457200" algn="just">
              <a:buFont typeface="Arial" panose="020B0604020202020204" pitchFamily="34" charset="0"/>
              <a:buChar char="•"/>
              <a:defRPr/>
            </a:pPr>
            <a:r>
              <a:rPr lang="en-US" sz="2000" b="1" dirty="0"/>
              <a:t>Head office </a:t>
            </a:r>
            <a:r>
              <a:rPr lang="en-US" sz="2000" dirty="0"/>
              <a:t>in Maputo (country's capital ): 15 = 7 F e 8M</a:t>
            </a:r>
          </a:p>
          <a:p>
            <a:pPr marL="914400" lvl="1" indent="-457200" algn="just">
              <a:buFont typeface="Arial" panose="020B0604020202020204" pitchFamily="34" charset="0"/>
              <a:buChar char="•"/>
              <a:defRPr/>
            </a:pPr>
            <a:r>
              <a:rPr lang="en-US" sz="2000" dirty="0"/>
              <a:t>Office in Nampula (north of the country): 7 = 2F e 5M</a:t>
            </a:r>
          </a:p>
        </p:txBody>
      </p:sp>
      <p:sp>
        <p:nvSpPr>
          <p:cNvPr id="2" name="Rectângulo 1"/>
          <p:cNvSpPr/>
          <p:nvPr/>
        </p:nvSpPr>
        <p:spPr>
          <a:xfrm>
            <a:off x="0" y="0"/>
            <a:ext cx="205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2133600"/>
            <a:ext cx="2324100" cy="1146211"/>
          </a:xfrm>
          <a:prstGeom prst="rect">
            <a:avLst/>
          </a:prstGeom>
        </p:spPr>
        <p:txBody>
          <a:bodyPr wrap="square">
            <a:spAutoFit/>
          </a:bodyPr>
          <a:lstStyle/>
          <a:p>
            <a:pPr>
              <a:lnSpc>
                <a:spcPct val="107000"/>
              </a:lnSpc>
              <a:spcAft>
                <a:spcPts val="800"/>
              </a:spcAft>
            </a:pPr>
            <a:r>
              <a:rPr lang="pt-PT" sz="3200" b="1" dirty="0" err="1">
                <a:solidFill>
                  <a:schemeClr val="bg1"/>
                </a:solidFill>
              </a:rPr>
              <a:t>Who</a:t>
            </a:r>
            <a:r>
              <a:rPr lang="pt-PT" sz="3200" b="1" dirty="0">
                <a:solidFill>
                  <a:schemeClr val="bg1"/>
                </a:solidFill>
              </a:rPr>
              <a:t> </a:t>
            </a:r>
            <a:r>
              <a:rPr lang="pt-PT" sz="3200" b="1" dirty="0" err="1">
                <a:solidFill>
                  <a:schemeClr val="bg1"/>
                </a:solidFill>
              </a:rPr>
              <a:t>we</a:t>
            </a:r>
            <a:r>
              <a:rPr lang="pt-PT" sz="3200" b="1" dirty="0">
                <a:solidFill>
                  <a:schemeClr val="bg1"/>
                </a:solidFill>
              </a:rPr>
              <a:t> are?</a:t>
            </a:r>
            <a:endParaRPr lang="en-GB"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xmlns="" id="{5AAD2807-2C15-23B7-6F49-0B09E196A8B6}"/>
              </a:ext>
            </a:extLst>
          </p:cNvPr>
          <p:cNvPicPr>
            <a:picLocks noChangeAspect="1"/>
          </p:cNvPicPr>
          <p:nvPr/>
        </p:nvPicPr>
        <p:blipFill>
          <a:blip r:embed="rId3"/>
          <a:stretch>
            <a:fillRect/>
          </a:stretch>
        </p:blipFill>
        <p:spPr>
          <a:xfrm>
            <a:off x="7747908" y="25685"/>
            <a:ext cx="1243692" cy="457240"/>
          </a:xfrm>
          <a:prstGeom prst="rect">
            <a:avLst/>
          </a:prstGeom>
        </p:spPr>
      </p:pic>
    </p:spTree>
    <p:extLst>
      <p:ext uri="{BB962C8B-B14F-4D97-AF65-F5344CB8AC3E}">
        <p14:creationId xmlns:p14="http://schemas.microsoft.com/office/powerpoint/2010/main" val="366368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0" y="0"/>
            <a:ext cx="22098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15" y="2133600"/>
            <a:ext cx="2324100" cy="1146211"/>
          </a:xfrm>
          <a:prstGeom prst="rect">
            <a:avLst/>
          </a:prstGeom>
        </p:spPr>
        <p:txBody>
          <a:bodyPr wrap="square">
            <a:spAutoFit/>
          </a:bodyPr>
          <a:lstStyle/>
          <a:p>
            <a:pPr>
              <a:lnSpc>
                <a:spcPct val="107000"/>
              </a:lnSpc>
              <a:spcAft>
                <a:spcPts val="800"/>
              </a:spcAft>
            </a:pP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Intervention areas</a:t>
            </a:r>
            <a:endParaRPr lang="en-GB"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xmlns="" id="{5AAD2807-2C15-23B7-6F49-0B09E196A8B6}"/>
              </a:ext>
            </a:extLst>
          </p:cNvPr>
          <p:cNvPicPr>
            <a:picLocks noChangeAspect="1"/>
          </p:cNvPicPr>
          <p:nvPr/>
        </p:nvPicPr>
        <p:blipFill>
          <a:blip r:embed="rId3"/>
          <a:stretch>
            <a:fillRect/>
          </a:stretch>
        </p:blipFill>
        <p:spPr>
          <a:xfrm>
            <a:off x="7747908" y="25685"/>
            <a:ext cx="1243692" cy="457240"/>
          </a:xfrm>
          <a:prstGeom prst="rect">
            <a:avLst/>
          </a:prstGeom>
        </p:spPr>
      </p:pic>
      <p:graphicFrame>
        <p:nvGraphicFramePr>
          <p:cNvPr id="4" name="Diagrama 3">
            <a:extLst>
              <a:ext uri="{FF2B5EF4-FFF2-40B4-BE49-F238E27FC236}">
                <a16:creationId xmlns:a16="http://schemas.microsoft.com/office/drawing/2014/main" xmlns="" id="{3590E535-00C0-407A-413E-098903FDC0FE}"/>
              </a:ext>
            </a:extLst>
          </p:cNvPr>
          <p:cNvGraphicFramePr/>
          <p:nvPr>
            <p:extLst>
              <p:ext uri="{D42A27DB-BD31-4B8C-83A1-F6EECF244321}">
                <p14:modId xmlns:p14="http://schemas.microsoft.com/office/powerpoint/2010/main" val="4044647701"/>
              </p:ext>
            </p:extLst>
          </p:nvPr>
        </p:nvGraphicFramePr>
        <p:xfrm>
          <a:off x="1981200" y="536610"/>
          <a:ext cx="6553200" cy="56355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m 8">
            <a:extLst>
              <a:ext uri="{FF2B5EF4-FFF2-40B4-BE49-F238E27FC236}">
                <a16:creationId xmlns:a16="http://schemas.microsoft.com/office/drawing/2014/main" xmlns="" id="{3177B89D-3ADF-F139-AB0F-D09F1E1AAE05}"/>
              </a:ext>
            </a:extLst>
          </p:cNvPr>
          <p:cNvPicPr>
            <a:picLocks noChangeAspect="1"/>
          </p:cNvPicPr>
          <p:nvPr/>
        </p:nvPicPr>
        <p:blipFill>
          <a:blip r:embed="rId9"/>
          <a:stretch>
            <a:fillRect/>
          </a:stretch>
        </p:blipFill>
        <p:spPr>
          <a:xfrm rot="9236623">
            <a:off x="2312644" y="4033277"/>
            <a:ext cx="2216252" cy="3062782"/>
          </a:xfrm>
          <a:prstGeom prst="rect">
            <a:avLst/>
          </a:prstGeom>
        </p:spPr>
      </p:pic>
      <p:pic>
        <p:nvPicPr>
          <p:cNvPr id="11" name="Imagem 10">
            <a:extLst>
              <a:ext uri="{FF2B5EF4-FFF2-40B4-BE49-F238E27FC236}">
                <a16:creationId xmlns:a16="http://schemas.microsoft.com/office/drawing/2014/main" xmlns="" id="{41523FE4-1B47-620A-0B76-761A5A98A95B}"/>
              </a:ext>
            </a:extLst>
          </p:cNvPr>
          <p:cNvPicPr>
            <a:picLocks noChangeAspect="1"/>
          </p:cNvPicPr>
          <p:nvPr/>
        </p:nvPicPr>
        <p:blipFill>
          <a:blip r:embed="rId10"/>
          <a:stretch>
            <a:fillRect/>
          </a:stretch>
        </p:blipFill>
        <p:spPr>
          <a:xfrm rot="6484030">
            <a:off x="2155646" y="-118182"/>
            <a:ext cx="3745292" cy="3295167"/>
          </a:xfrm>
          <a:prstGeom prst="rect">
            <a:avLst/>
          </a:prstGeom>
        </p:spPr>
      </p:pic>
    </p:spTree>
    <p:extLst>
      <p:ext uri="{BB962C8B-B14F-4D97-AF65-F5344CB8AC3E}">
        <p14:creationId xmlns:p14="http://schemas.microsoft.com/office/powerpoint/2010/main" val="1595649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0" y="0"/>
            <a:ext cx="22098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69" y="2133600"/>
            <a:ext cx="2324100" cy="1752403"/>
          </a:xfrm>
          <a:prstGeom prst="rect">
            <a:avLst/>
          </a:prstGeom>
        </p:spPr>
        <p:txBody>
          <a:bodyPr wrap="square">
            <a:spAutoFit/>
          </a:bodyPr>
          <a:lstStyle/>
          <a:p>
            <a:pPr>
              <a:lnSpc>
                <a:spcPct val="107000"/>
              </a:lnSpc>
              <a:spcAft>
                <a:spcPts val="800"/>
              </a:spcAft>
            </a:pP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Projects and Partners</a:t>
            </a:r>
          </a:p>
          <a:p>
            <a:pPr>
              <a:lnSpc>
                <a:spcPct val="107000"/>
              </a:lnSpc>
              <a:spcAft>
                <a:spcPts val="800"/>
              </a:spcAft>
            </a:pPr>
            <a:endPar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xmlns="" id="{207C2C03-2CD8-02EE-82E0-0020D5BC3AD3}"/>
              </a:ext>
            </a:extLst>
          </p:cNvPr>
          <p:cNvPicPr>
            <a:picLocks noChangeAspect="1"/>
          </p:cNvPicPr>
          <p:nvPr/>
        </p:nvPicPr>
        <p:blipFill>
          <a:blip r:embed="rId3"/>
          <a:stretch>
            <a:fillRect/>
          </a:stretch>
        </p:blipFill>
        <p:spPr>
          <a:xfrm>
            <a:off x="7747908" y="76202"/>
            <a:ext cx="1243692" cy="457240"/>
          </a:xfrm>
          <a:prstGeom prst="rect">
            <a:avLst/>
          </a:prstGeom>
        </p:spPr>
      </p:pic>
      <p:graphicFrame>
        <p:nvGraphicFramePr>
          <p:cNvPr id="10" name="Diagrama 9">
            <a:extLst>
              <a:ext uri="{FF2B5EF4-FFF2-40B4-BE49-F238E27FC236}">
                <a16:creationId xmlns:a16="http://schemas.microsoft.com/office/drawing/2014/main" xmlns="" id="{F97836D4-9E25-2EA0-7A94-BA5E4CF55969}"/>
              </a:ext>
            </a:extLst>
          </p:cNvPr>
          <p:cNvGraphicFramePr/>
          <p:nvPr>
            <p:extLst>
              <p:ext uri="{D42A27DB-BD31-4B8C-83A1-F6EECF244321}">
                <p14:modId xmlns:p14="http://schemas.microsoft.com/office/powerpoint/2010/main" val="880879657"/>
              </p:ext>
            </p:extLst>
          </p:nvPr>
        </p:nvGraphicFramePr>
        <p:xfrm>
          <a:off x="2296144" y="410031"/>
          <a:ext cx="6664931"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a 11">
            <a:extLst>
              <a:ext uri="{FF2B5EF4-FFF2-40B4-BE49-F238E27FC236}">
                <a16:creationId xmlns:a16="http://schemas.microsoft.com/office/drawing/2014/main" xmlns="" id="{BE680CB6-8756-F279-906F-0AF66CB3073D}"/>
              </a:ext>
            </a:extLst>
          </p:cNvPr>
          <p:cNvGraphicFramePr/>
          <p:nvPr>
            <p:extLst>
              <p:ext uri="{D42A27DB-BD31-4B8C-83A1-F6EECF244321}">
                <p14:modId xmlns:p14="http://schemas.microsoft.com/office/powerpoint/2010/main" val="1762337293"/>
              </p:ext>
            </p:extLst>
          </p:nvPr>
        </p:nvGraphicFramePr>
        <p:xfrm>
          <a:off x="2398946" y="4343400"/>
          <a:ext cx="6603883" cy="2514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4" name="Gráfico 13" descr="Quiosque">
            <a:extLst>
              <a:ext uri="{FF2B5EF4-FFF2-40B4-BE49-F238E27FC236}">
                <a16:creationId xmlns:a16="http://schemas.microsoft.com/office/drawing/2014/main" xmlns="" id="{7AE9E351-0DE5-E8FC-B08E-409C487143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2895600" y="3581400"/>
            <a:ext cx="762000" cy="762000"/>
          </a:xfrm>
          <a:prstGeom prst="rect">
            <a:avLst/>
          </a:prstGeom>
        </p:spPr>
      </p:pic>
      <p:pic>
        <p:nvPicPr>
          <p:cNvPr id="16" name="Gráfico 15" descr="Tendência de subida">
            <a:extLst>
              <a:ext uri="{FF2B5EF4-FFF2-40B4-BE49-F238E27FC236}">
                <a16:creationId xmlns:a16="http://schemas.microsoft.com/office/drawing/2014/main" xmlns="" id="{A65E42E6-4184-FAAF-C05A-6081C999198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2254390" y="3657600"/>
            <a:ext cx="685800" cy="685800"/>
          </a:xfrm>
          <a:prstGeom prst="rect">
            <a:avLst/>
          </a:prstGeom>
        </p:spPr>
      </p:pic>
      <p:pic>
        <p:nvPicPr>
          <p:cNvPr id="18" name="Gráfico 17" descr="Mulher">
            <a:extLst>
              <a:ext uri="{FF2B5EF4-FFF2-40B4-BE49-F238E27FC236}">
                <a16:creationId xmlns:a16="http://schemas.microsoft.com/office/drawing/2014/main" xmlns="" id="{AF88A10A-7196-2FEC-C6A4-44DD31D9B2E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2241365" y="1891041"/>
            <a:ext cx="609600" cy="609600"/>
          </a:xfrm>
          <a:prstGeom prst="rect">
            <a:avLst/>
          </a:prstGeom>
        </p:spPr>
      </p:pic>
      <p:pic>
        <p:nvPicPr>
          <p:cNvPr id="20" name="Gráfico 19" descr="Agricultor">
            <a:extLst>
              <a:ext uri="{FF2B5EF4-FFF2-40B4-BE49-F238E27FC236}">
                <a16:creationId xmlns:a16="http://schemas.microsoft.com/office/drawing/2014/main" xmlns="" id="{21E02422-3BE1-8290-26EC-B0E6662769F3}"/>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3267777" y="972462"/>
            <a:ext cx="533400" cy="631369"/>
          </a:xfrm>
          <a:prstGeom prst="rect">
            <a:avLst/>
          </a:prstGeom>
        </p:spPr>
      </p:pic>
      <p:pic>
        <p:nvPicPr>
          <p:cNvPr id="22" name="Gráfico 21" descr="Sala de Aulas">
            <a:extLst>
              <a:ext uri="{FF2B5EF4-FFF2-40B4-BE49-F238E27FC236}">
                <a16:creationId xmlns:a16="http://schemas.microsoft.com/office/drawing/2014/main" xmlns="" id="{12181ED6-9065-4369-A771-3198C1BFED2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2303842" y="1017492"/>
            <a:ext cx="609600" cy="609600"/>
          </a:xfrm>
          <a:prstGeom prst="rect">
            <a:avLst/>
          </a:prstGeom>
        </p:spPr>
      </p:pic>
      <p:pic>
        <p:nvPicPr>
          <p:cNvPr id="23" name="Picture 2">
            <a:extLst>
              <a:ext uri="{FF2B5EF4-FFF2-40B4-BE49-F238E27FC236}">
                <a16:creationId xmlns:a16="http://schemas.microsoft.com/office/drawing/2014/main" xmlns="" id="{484E7604-97BE-A671-E88C-07A5C48C5A72}"/>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26220" t="6349" r="30468" b="79353"/>
          <a:stretch/>
        </p:blipFill>
        <p:spPr bwMode="auto">
          <a:xfrm rot="16200000">
            <a:off x="2183971" y="6125498"/>
            <a:ext cx="941292" cy="371310"/>
          </a:xfrm>
          <a:prstGeom prst="rect">
            <a:avLst/>
          </a:prstGeom>
          <a:noFill/>
        </p:spPr>
      </p:pic>
    </p:spTree>
    <p:extLst>
      <p:ext uri="{BB962C8B-B14F-4D97-AF65-F5344CB8AC3E}">
        <p14:creationId xmlns:p14="http://schemas.microsoft.com/office/powerpoint/2010/main" val="4057622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7706" y="12085"/>
            <a:ext cx="9144000" cy="838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mj-lt"/>
              </a:rPr>
              <a:t>Activities</a:t>
            </a:r>
            <a:endParaRPr lang="en-US" sz="4000" dirty="0"/>
          </a:p>
        </p:txBody>
      </p:sp>
      <p:sp>
        <p:nvSpPr>
          <p:cNvPr id="9" name="AutoShape 2" descr="Check mark. Icon for design. Easily editable Icon of &quot;Check mark&quot; for your own design. Three icons with editable stroke included in the bundle: - One black icon on a white background. - One line icon with only a thin black outline in a line art style (you can adjust the stroke weight as you want). - One icon on a blank transparent background (for change background or texture). The layers are named to facilitate your customization. Vector Illustration (EPS file, well layered and grouped). Easy to edit, manipulate, resize or colorize. Vector and Jpeg file of different sizes. Check Mark stock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aixaDeTexto 6"/>
          <p:cNvSpPr txBox="1"/>
          <p:nvPr/>
        </p:nvSpPr>
        <p:spPr>
          <a:xfrm>
            <a:off x="122047" y="904469"/>
            <a:ext cx="2435225" cy="5109091"/>
          </a:xfrm>
          <a:prstGeom prst="rect">
            <a:avLst/>
          </a:prstGeom>
          <a:noFill/>
        </p:spPr>
        <p:txBody>
          <a:bodyPr wrap="square" rtlCol="0">
            <a:spAutoFit/>
          </a:bodyPr>
          <a:lstStyle/>
          <a:p>
            <a:pPr marL="342900" indent="-342900">
              <a:buAutoNum type="arabicPeriod"/>
            </a:pPr>
            <a:r>
              <a:rPr lang="en-US" b="1" i="1" dirty="0">
                <a:solidFill>
                  <a:schemeClr val="bg2">
                    <a:lumMod val="25000"/>
                  </a:schemeClr>
                </a:solidFill>
              </a:rPr>
              <a:t>Agriculture and Food Security</a:t>
            </a:r>
          </a:p>
          <a:p>
            <a:endParaRPr lang="en-US" i="1" dirty="0">
              <a:solidFill>
                <a:schemeClr val="bg2">
                  <a:lumMod val="25000"/>
                </a:schemeClr>
              </a:solidFill>
            </a:endParaRPr>
          </a:p>
          <a:p>
            <a:pPr marL="285750" indent="-285750" algn="just">
              <a:buFont typeface="Arial" pitchFamily="34" charset="0"/>
              <a:buChar char="•"/>
            </a:pPr>
            <a:r>
              <a:rPr lang="en-US" sz="1600" dirty="0">
                <a:solidFill>
                  <a:schemeClr val="bg2">
                    <a:lumMod val="25000"/>
                  </a:schemeClr>
                </a:solidFill>
              </a:rPr>
              <a:t>Promotion of agro-ecological production/FAP</a:t>
            </a:r>
          </a:p>
          <a:p>
            <a:pPr marL="285750" indent="-285750" algn="just">
              <a:buFont typeface="Arial" pitchFamily="34" charset="0"/>
              <a:buChar char="•"/>
            </a:pPr>
            <a:r>
              <a:rPr lang="en-US" sz="1600" dirty="0">
                <a:solidFill>
                  <a:schemeClr val="bg2">
                    <a:lumMod val="25000"/>
                  </a:schemeClr>
                </a:solidFill>
              </a:rPr>
              <a:t>Production and promotion of inputs (biopesticides, organic compost and biofertilizers, use of animal manure, etc.)</a:t>
            </a:r>
          </a:p>
          <a:p>
            <a:pPr marL="285750" indent="-285750" algn="just">
              <a:buFont typeface="Arial" pitchFamily="34" charset="0"/>
              <a:buChar char="•"/>
            </a:pPr>
            <a:r>
              <a:rPr lang="en-US" sz="1600" dirty="0">
                <a:solidFill>
                  <a:schemeClr val="bg2">
                    <a:lumMod val="25000"/>
                  </a:schemeClr>
                </a:solidFill>
              </a:rPr>
              <a:t>Support for agricultural marketing/fairs/SPG certification/points of sale</a:t>
            </a:r>
            <a:endParaRPr lang="en-US" sz="1600" dirty="0"/>
          </a:p>
          <a:p>
            <a:pPr marL="285750" indent="-285750" algn="just">
              <a:buFont typeface="Arial" pitchFamily="34" charset="0"/>
              <a:buChar char="•"/>
            </a:pPr>
            <a:r>
              <a:rPr lang="en-US" sz="1600" dirty="0">
                <a:solidFill>
                  <a:schemeClr val="bg2">
                    <a:lumMod val="25000"/>
                  </a:schemeClr>
                </a:solidFill>
              </a:rPr>
              <a:t>Creation and strengthening of a network of agroecology promoters</a:t>
            </a:r>
          </a:p>
        </p:txBody>
      </p:sp>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554692"/>
            <a:ext cx="3276600" cy="245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Espaço Reservado para Conteúdo 4"/>
          <p:cNvPicPr>
            <a:picLocks noGrp="1"/>
          </p:cNvPicPr>
          <p:nvPr>
            <p:ph idx="1"/>
          </p:nvPr>
        </p:nvPicPr>
        <p:blipFill rotWithShape="1">
          <a:blip r:embed="rId4">
            <a:extLst>
              <a:ext uri="{28A0092B-C50C-407E-A947-70E740481C1C}">
                <a14:useLocalDpi xmlns:a14="http://schemas.microsoft.com/office/drawing/2010/main" val="0"/>
              </a:ext>
            </a:extLst>
          </a:blip>
          <a:srcRect l="29977" t="11967" r="42253" b="17388"/>
          <a:stretch/>
        </p:blipFill>
        <p:spPr>
          <a:xfrm>
            <a:off x="2743201" y="3582125"/>
            <a:ext cx="3124200" cy="2428048"/>
          </a:xfrm>
        </p:spPr>
      </p:pic>
      <p:pic>
        <p:nvPicPr>
          <p:cNvPr id="15" name="Imagem 14" descr="C:\Users\Jose Matsimbe\Downloads\IMG-20230323-WA0008 (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1025569"/>
            <a:ext cx="3289995" cy="2417232"/>
          </a:xfrm>
          <a:prstGeom prst="rect">
            <a:avLst/>
          </a:prstGeom>
          <a:noFill/>
          <a:ln>
            <a:noFill/>
          </a:ln>
        </p:spPr>
      </p:pic>
      <p:pic>
        <p:nvPicPr>
          <p:cNvPr id="16" name="Imagem 7" descr="F:\FOTOS  ACTIVIDADE 2021\IMG_605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0840" y="1025569"/>
            <a:ext cx="3669632" cy="2417232"/>
          </a:xfrm>
          <a:prstGeom prst="rect">
            <a:avLst/>
          </a:prstGeom>
          <a:noFill/>
          <a:ln>
            <a:noFill/>
          </a:ln>
        </p:spPr>
      </p:pic>
    </p:spTree>
    <p:extLst>
      <p:ext uri="{BB962C8B-B14F-4D97-AF65-F5344CB8AC3E}">
        <p14:creationId xmlns:p14="http://schemas.microsoft.com/office/powerpoint/2010/main" val="34085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24384" y="0"/>
            <a:ext cx="9144000" cy="838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Activities (Cont.)</a:t>
            </a:r>
            <a:endParaRPr lang="en-US" sz="4000" dirty="0"/>
          </a:p>
        </p:txBody>
      </p:sp>
      <p:sp>
        <p:nvSpPr>
          <p:cNvPr id="9" name="AutoShape 2" descr="Check mark. Icon for design. Easily editable Icon of &quot;Check mark&quot; for your own design. Three icons with editable stroke included in the bundle: - One black icon on a white background. - One line icon with only a thin black outline in a line art style (you can adjust the stroke weight as you want). - One icon on a blank transparent background (for change background or texture). The layers are named to facilitate your customization. Vector Illustration (EPS file, well layered and grouped). Easy to edit, manipulate, resize or colorize. Vector and Jpeg file of different sizes. Check Mark stock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CaixaDeTexto 11"/>
          <p:cNvSpPr txBox="1"/>
          <p:nvPr/>
        </p:nvSpPr>
        <p:spPr>
          <a:xfrm>
            <a:off x="76200" y="1006560"/>
            <a:ext cx="2189513" cy="5601533"/>
          </a:xfrm>
          <a:prstGeom prst="rect">
            <a:avLst/>
          </a:prstGeom>
          <a:noFill/>
        </p:spPr>
        <p:txBody>
          <a:bodyPr wrap="square" rtlCol="0">
            <a:spAutoFit/>
          </a:bodyPr>
          <a:lstStyle/>
          <a:p>
            <a:r>
              <a:rPr lang="en-US" b="1" i="1" dirty="0">
                <a:solidFill>
                  <a:schemeClr val="bg2">
                    <a:lumMod val="25000"/>
                  </a:schemeClr>
                </a:solidFill>
              </a:rPr>
              <a:t>2. Environment and natural resources</a:t>
            </a:r>
          </a:p>
          <a:p>
            <a:pPr algn="just"/>
            <a:endParaRPr lang="en-US" dirty="0">
              <a:solidFill>
                <a:schemeClr val="bg2">
                  <a:lumMod val="25000"/>
                </a:schemeClr>
              </a:solidFill>
            </a:endParaRPr>
          </a:p>
          <a:p>
            <a:pPr marL="285750" indent="-285750" algn="just">
              <a:buFont typeface="Arial" pitchFamily="34" charset="0"/>
              <a:buChar char="•"/>
            </a:pPr>
            <a:r>
              <a:rPr lang="en-US" sz="1600" dirty="0">
                <a:solidFill>
                  <a:schemeClr val="bg2">
                    <a:lumMod val="25000"/>
                  </a:schemeClr>
                </a:solidFill>
              </a:rPr>
              <a:t>Beekeeping/decreasing forestry pressure</a:t>
            </a:r>
          </a:p>
          <a:p>
            <a:pPr marL="285750" indent="-285750" algn="just">
              <a:buFont typeface="Arial" pitchFamily="34" charset="0"/>
              <a:buChar char="•"/>
            </a:pPr>
            <a:r>
              <a:rPr lang="en-US" sz="1600" dirty="0">
                <a:solidFill>
                  <a:schemeClr val="bg2">
                    <a:lumMod val="25000"/>
                  </a:schemeClr>
                </a:solidFill>
              </a:rPr>
              <a:t>Environmental Education - Good Environmental and Natural Resource Management Practices/Solid Waste Management</a:t>
            </a:r>
          </a:p>
          <a:p>
            <a:pPr marL="285750" indent="-285750" algn="just">
              <a:buFont typeface="Arial" pitchFamily="34" charset="0"/>
              <a:buChar char="•"/>
            </a:pPr>
            <a:endParaRPr lang="en-US" sz="1600" dirty="0">
              <a:solidFill>
                <a:schemeClr val="bg2">
                  <a:lumMod val="25000"/>
                </a:schemeClr>
              </a:solidFill>
            </a:endParaRPr>
          </a:p>
          <a:p>
            <a:pPr algn="just"/>
            <a:r>
              <a:rPr lang="en-US" sz="1600" b="1" dirty="0" err="1">
                <a:solidFill>
                  <a:schemeClr val="bg2">
                    <a:lumMod val="25000"/>
                  </a:schemeClr>
                </a:solidFill>
              </a:rPr>
              <a:t>Lobbying&amp;Advocacy</a:t>
            </a:r>
            <a:r>
              <a:rPr lang="en-US" sz="1600" b="1" dirty="0">
                <a:solidFill>
                  <a:schemeClr val="bg2">
                    <a:lumMod val="25000"/>
                  </a:schemeClr>
                </a:solidFill>
              </a:rPr>
              <a:t>:</a:t>
            </a:r>
            <a:r>
              <a:rPr lang="en-US" sz="1600" dirty="0">
                <a:solidFill>
                  <a:schemeClr val="bg2">
                    <a:lumMod val="25000"/>
                  </a:schemeClr>
                </a:solidFill>
              </a:rPr>
              <a:t>:</a:t>
            </a:r>
          </a:p>
          <a:p>
            <a:pPr marL="285750" indent="-285750" algn="just">
              <a:buFont typeface="Arial" pitchFamily="34" charset="0"/>
              <a:buChar char="•"/>
            </a:pPr>
            <a:r>
              <a:rPr lang="en-US" sz="1600" dirty="0">
                <a:solidFill>
                  <a:schemeClr val="bg2">
                    <a:lumMod val="25000"/>
                  </a:schemeClr>
                </a:solidFill>
              </a:rPr>
              <a:t>National Meeting between the Government and Civil Society Organizations working in the Marine and Coastal Area (GOSCMAR)</a:t>
            </a:r>
            <a:endParaRPr lang="en-US" sz="1600" dirty="0"/>
          </a:p>
        </p:txBody>
      </p:sp>
      <p:pic>
        <p:nvPicPr>
          <p:cNvPr id="15"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3688" y="3886199"/>
            <a:ext cx="4020312" cy="2667001"/>
          </a:xfrm>
          <a:prstGeom prst="rect">
            <a:avLst/>
          </a:prstGeom>
          <a:noFill/>
          <a:ln>
            <a:noFill/>
          </a:ln>
        </p:spPr>
      </p:pic>
      <p:pic>
        <p:nvPicPr>
          <p:cNvPr id="14" name="Imagem 13" descr="D:\RECENT DOCs\Madre Coraje\Implementacao\Projecto\Relatorio de seguimento\Relatorio semestral 2022\Fotografias\Seneamento Ambiental e gestao de residuos solidos\O momento de premiacao da campanha de seneamento ambiental e gestao de risduos solido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5088" y="3886200"/>
            <a:ext cx="3629071" cy="2667001"/>
          </a:xfrm>
          <a:prstGeom prst="rect">
            <a:avLst/>
          </a:prstGeom>
          <a:noFill/>
          <a:ln>
            <a:noFill/>
          </a:ln>
        </p:spPr>
      </p:pic>
      <p:grpSp>
        <p:nvGrpSpPr>
          <p:cNvPr id="4" name="Grupo 3"/>
          <p:cNvGrpSpPr/>
          <p:nvPr/>
        </p:nvGrpSpPr>
        <p:grpSpPr>
          <a:xfrm>
            <a:off x="2366424" y="1285118"/>
            <a:ext cx="6798912" cy="2309664"/>
            <a:chOff x="2151460" y="1144589"/>
            <a:chExt cx="6815138" cy="2465386"/>
          </a:xfrm>
        </p:grpSpPr>
        <p:pic>
          <p:nvPicPr>
            <p:cNvPr id="16" name="Picture 17" descr="G:\VISITA APIARIO\IMG_52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4078" y="1144589"/>
              <a:ext cx="2656284"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descr="C:\Users\AGRICULTURA\AppData\Local\Microsoft\Windows\Temporary Internet Files\Content.Word\20170526_1159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5335" y="1147763"/>
              <a:ext cx="2481263"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m 20" descr="20110114_045117"/>
            <p:cNvPicPr>
              <a:picLocks noChangeAspect="1" noChangeArrowheads="1"/>
            </p:cNvPicPr>
            <p:nvPr/>
          </p:nvPicPr>
          <p:blipFill>
            <a:blip r:embed="rId7">
              <a:extLst>
                <a:ext uri="{28A0092B-C50C-407E-A947-70E740481C1C}">
                  <a14:useLocalDpi xmlns:a14="http://schemas.microsoft.com/office/drawing/2010/main" val="0"/>
                </a:ext>
              </a:extLst>
            </a:blip>
            <a:srcRect t="9137"/>
            <a:stretch>
              <a:fillRect/>
            </a:stretch>
          </p:blipFill>
          <p:spPr bwMode="auto">
            <a:xfrm>
              <a:off x="2151460" y="1144589"/>
              <a:ext cx="2606278" cy="246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75548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24384" y="0"/>
            <a:ext cx="9168384" cy="67407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Activities (Cont.)</a:t>
            </a:r>
            <a:endParaRPr lang="en-US" sz="4000" dirty="0"/>
          </a:p>
        </p:txBody>
      </p:sp>
      <p:sp>
        <p:nvSpPr>
          <p:cNvPr id="9" name="AutoShape 2" descr="Check mark. Icon for design. Easily editable Icon of &quot;Check mark&quot; for your own design. Three icons with editable stroke included in the bundle: - One black icon on a white background. - One line icon with only a thin black outline in a line art style (you can adjust the stroke weight as you want). - One icon on a blank transparent background (for change background or texture). The layers are named to facilitate your customization. Vector Illustration (EPS file, well layered and grouped). Easy to edit, manipulate, resize or colorize. Vector and Jpeg file of different sizes. Check Mark stock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CaixaDeTexto 11"/>
          <p:cNvSpPr txBox="1"/>
          <p:nvPr/>
        </p:nvSpPr>
        <p:spPr>
          <a:xfrm>
            <a:off x="301690" y="2057400"/>
            <a:ext cx="2359025" cy="3785652"/>
          </a:xfrm>
          <a:prstGeom prst="rect">
            <a:avLst/>
          </a:prstGeom>
          <a:noFill/>
        </p:spPr>
        <p:txBody>
          <a:bodyPr wrap="square" rtlCol="0">
            <a:spAutoFit/>
          </a:bodyPr>
          <a:lstStyle/>
          <a:p>
            <a:r>
              <a:rPr lang="en-US" sz="2400" b="1" i="1" dirty="0">
                <a:solidFill>
                  <a:schemeClr val="bg2">
                    <a:lumMod val="25000"/>
                  </a:schemeClr>
                </a:solidFill>
              </a:rPr>
              <a:t>PAU (Urban Agriculture Plan)</a:t>
            </a:r>
          </a:p>
          <a:p>
            <a:endParaRPr lang="en-US" sz="2400" b="1" i="1" dirty="0">
              <a:solidFill>
                <a:schemeClr val="bg2">
                  <a:lumMod val="25000"/>
                </a:schemeClr>
              </a:solidFill>
            </a:endParaRPr>
          </a:p>
          <a:p>
            <a:r>
              <a:rPr lang="en-US" sz="2400" b="1" i="1" dirty="0">
                <a:solidFill>
                  <a:schemeClr val="bg2">
                    <a:lumMod val="25000"/>
                  </a:schemeClr>
                </a:solidFill>
              </a:rPr>
              <a:t>Participation in networks/ </a:t>
            </a:r>
          </a:p>
          <a:p>
            <a:r>
              <a:rPr lang="en-US" sz="2400" b="1" i="1" dirty="0">
                <a:solidFill>
                  <a:schemeClr val="bg2">
                    <a:lumMod val="25000"/>
                  </a:schemeClr>
                </a:solidFill>
              </a:rPr>
              <a:t>FOSCAMC</a:t>
            </a:r>
          </a:p>
          <a:p>
            <a:r>
              <a:rPr lang="en-US" sz="2400" b="1" i="1" dirty="0">
                <a:solidFill>
                  <a:schemeClr val="bg2">
                    <a:lumMod val="25000"/>
                  </a:schemeClr>
                </a:solidFill>
              </a:rPr>
              <a:t>Agroecology</a:t>
            </a:r>
          </a:p>
          <a:p>
            <a:r>
              <a:rPr lang="en-US" sz="2400" b="1" i="1" dirty="0">
                <a:solidFill>
                  <a:schemeClr val="bg2">
                    <a:lumMod val="25000"/>
                  </a:schemeClr>
                </a:solidFill>
              </a:rPr>
              <a:t>ROSA</a:t>
            </a:r>
          </a:p>
          <a:p>
            <a:r>
              <a:rPr lang="en-US" sz="2400" b="1" i="1" dirty="0">
                <a:solidFill>
                  <a:schemeClr val="bg2">
                    <a:lumMod val="25000"/>
                  </a:schemeClr>
                </a:solidFill>
              </a:rPr>
              <a:t>IFOAM</a:t>
            </a:r>
          </a:p>
          <a:p>
            <a:r>
              <a:rPr lang="en-US" sz="2400" b="1" i="1" dirty="0">
                <a:solidFill>
                  <a:schemeClr val="bg2">
                    <a:lumMod val="25000"/>
                  </a:schemeClr>
                </a:solidFill>
              </a:rPr>
              <a:t>SAN (Now)</a:t>
            </a:r>
            <a:endParaRPr lang="en-US" sz="2400" dirty="0"/>
          </a:p>
        </p:txBody>
      </p:sp>
      <p:pic>
        <p:nvPicPr>
          <p:cNvPr id="23"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760" y="674078"/>
            <a:ext cx="5704840" cy="3135922"/>
          </a:xfrm>
          <a:prstGeom prst="rect">
            <a:avLst/>
          </a:prstGeom>
          <a:noFill/>
          <a:ln>
            <a:noFill/>
          </a:ln>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760" y="3824469"/>
            <a:ext cx="5704840" cy="303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178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5"/>
          <p:cNvPicPr>
            <a:picLocks noChangeAspect="1"/>
          </p:cNvPicPr>
          <p:nvPr/>
        </p:nvPicPr>
        <p:blipFill rotWithShape="1">
          <a:blip r:embed="rId2">
            <a:extLst>
              <a:ext uri="{28A0092B-C50C-407E-A947-70E740481C1C}">
                <a14:useLocalDpi xmlns:a14="http://schemas.microsoft.com/office/drawing/2010/main" val="0"/>
              </a:ext>
            </a:extLst>
          </a:blip>
          <a:srcRect t="-1" b="50335"/>
          <a:stretch/>
        </p:blipFill>
        <p:spPr bwMode="auto">
          <a:xfrm>
            <a:off x="0" y="0"/>
            <a:ext cx="9144000" cy="262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Posição de Conteúdo 2"/>
          <p:cNvSpPr>
            <a:spLocks noGrp="1"/>
          </p:cNvSpPr>
          <p:nvPr>
            <p:ph idx="1"/>
          </p:nvPr>
        </p:nvSpPr>
        <p:spPr>
          <a:xfrm>
            <a:off x="228600" y="2590800"/>
            <a:ext cx="8839200" cy="4343400"/>
          </a:xfrm>
        </p:spPr>
        <p:txBody>
          <a:bodyPr>
            <a:normAutofit fontScale="55000" lnSpcReduction="20000"/>
          </a:bodyPr>
          <a:lstStyle/>
          <a:p>
            <a:pPr marL="0" indent="0" algn="ctr">
              <a:buNone/>
            </a:pPr>
            <a:endParaRPr lang="pt-PT" altLang="pt-PT" sz="6600" b="1" dirty="0"/>
          </a:p>
          <a:p>
            <a:pPr marL="0" indent="0" algn="ctr">
              <a:buNone/>
            </a:pPr>
            <a:endParaRPr lang="pt-PT" altLang="pt-PT" sz="6000" b="1" dirty="0" smtClean="0"/>
          </a:p>
          <a:p>
            <a:pPr marL="0" indent="0" algn="ctr">
              <a:buNone/>
            </a:pPr>
            <a:endParaRPr lang="en-US" altLang="pt-PT" sz="6700" b="1" dirty="0" smtClean="0"/>
          </a:p>
          <a:p>
            <a:pPr marL="0" indent="0" algn="ctr">
              <a:buNone/>
            </a:pPr>
            <a:endParaRPr lang="pt-PT" altLang="pt-PT" sz="2500" b="1" dirty="0" smtClean="0"/>
          </a:p>
          <a:p>
            <a:pPr marL="0" indent="0" algn="ctr">
              <a:buNone/>
            </a:pPr>
            <a:endParaRPr lang="pt-PT" altLang="pt-PT" sz="2500" b="1" dirty="0" smtClean="0"/>
          </a:p>
          <a:p>
            <a:pPr marL="0" indent="0" algn="ctr">
              <a:buNone/>
            </a:pPr>
            <a:endParaRPr lang="pt-PT" altLang="pt-PT" sz="2500" b="1" dirty="0" smtClean="0"/>
          </a:p>
          <a:p>
            <a:pPr marL="0" indent="0" algn="ctr">
              <a:buNone/>
            </a:pPr>
            <a:endParaRPr lang="pt-PT" altLang="pt-PT" sz="2500" b="1" dirty="0"/>
          </a:p>
          <a:p>
            <a:pPr marL="0" indent="0" algn="ctr">
              <a:buNone/>
            </a:pPr>
            <a:endParaRPr lang="pt-PT" altLang="pt-PT" sz="2500" b="1" dirty="0"/>
          </a:p>
          <a:p>
            <a:pPr marL="0" indent="0" algn="ctr">
              <a:buNone/>
            </a:pPr>
            <a:endParaRPr lang="pt-PT" altLang="pt-PT" sz="2500" b="1" dirty="0"/>
          </a:p>
          <a:p>
            <a:pPr marL="0" indent="0" algn="ctr">
              <a:buNone/>
            </a:pPr>
            <a:endParaRPr lang="pt-PT" altLang="pt-PT" sz="2500" b="1" dirty="0"/>
          </a:p>
          <a:p>
            <a:pPr marL="0" indent="0" algn="ctr">
              <a:buNone/>
            </a:pPr>
            <a:endParaRPr lang="pt-PT" altLang="pt-PT" sz="2900" b="1" dirty="0" smtClean="0"/>
          </a:p>
          <a:p>
            <a:pPr marL="0" indent="0" algn="ctr">
              <a:buNone/>
            </a:pPr>
            <a:r>
              <a:rPr lang="pt-PT" altLang="pt-PT" sz="2900" b="1" dirty="0" err="1" smtClean="0"/>
              <a:t>Contact</a:t>
            </a:r>
            <a:r>
              <a:rPr lang="pt-PT" altLang="pt-PT" sz="2900" b="1" dirty="0" smtClean="0"/>
              <a:t> </a:t>
            </a:r>
            <a:r>
              <a:rPr lang="pt-PT" altLang="pt-PT" sz="2900" b="1" dirty="0"/>
              <a:t>(</a:t>
            </a:r>
            <a:r>
              <a:rPr lang="pt-PT" altLang="pt-PT" sz="2900" b="1" dirty="0" err="1"/>
              <a:t>Head</a:t>
            </a:r>
            <a:r>
              <a:rPr lang="pt-PT" altLang="pt-PT" sz="2900" b="1" dirty="0"/>
              <a:t> Office</a:t>
            </a:r>
            <a:r>
              <a:rPr lang="pt-PT" altLang="pt-PT" sz="2900" dirty="0"/>
              <a:t>: Maputo </a:t>
            </a:r>
            <a:r>
              <a:rPr lang="pt-PT" altLang="pt-PT" sz="2900" dirty="0" err="1"/>
              <a:t>city</a:t>
            </a:r>
            <a:r>
              <a:rPr lang="pt-PT" altLang="pt-PT" sz="2900" dirty="0"/>
              <a:t>):</a:t>
            </a:r>
          </a:p>
          <a:p>
            <a:pPr marL="0" indent="0" algn="ctr">
              <a:buNone/>
            </a:pPr>
            <a:r>
              <a:rPr lang="pt-PT" altLang="pt-PT" sz="2900" b="1" dirty="0" err="1"/>
              <a:t>Phone</a:t>
            </a:r>
            <a:r>
              <a:rPr lang="pt-PT" altLang="pt-PT" sz="2900" b="1" dirty="0"/>
              <a:t>: +25821417691</a:t>
            </a:r>
          </a:p>
          <a:p>
            <a:pPr marL="0" indent="0" algn="ctr">
              <a:buNone/>
            </a:pPr>
            <a:r>
              <a:rPr lang="pt-PT" altLang="pt-PT" sz="2900" b="1" dirty="0">
                <a:hlinkClick r:id="rId3"/>
              </a:rPr>
              <a:t>Email: info@abiodes.org.mz</a:t>
            </a:r>
            <a:endParaRPr lang="pt-PT" altLang="pt-PT" sz="2900" b="1" dirty="0"/>
          </a:p>
          <a:p>
            <a:pPr marL="0" indent="0" algn="ctr">
              <a:buNone/>
            </a:pPr>
            <a:r>
              <a:rPr lang="pt-PT" altLang="pt-PT" sz="2900" b="1" dirty="0">
                <a:solidFill>
                  <a:srgbClr val="0070C0"/>
                </a:solidFill>
              </a:rPr>
              <a:t>www.abiodes.org.mz</a:t>
            </a:r>
          </a:p>
          <a:p>
            <a:endParaRPr lang="en-US" dirty="0"/>
          </a:p>
        </p:txBody>
      </p:sp>
      <p:sp>
        <p:nvSpPr>
          <p:cNvPr id="6" name="Bolha de Discurso: Oval 5">
            <a:extLst>
              <a:ext uri="{FF2B5EF4-FFF2-40B4-BE49-F238E27FC236}">
                <a16:creationId xmlns:a16="http://schemas.microsoft.com/office/drawing/2014/main" xmlns="" id="{3B90073A-C0E3-D1F6-5565-57029ABD047C}"/>
              </a:ext>
            </a:extLst>
          </p:cNvPr>
          <p:cNvSpPr/>
          <p:nvPr/>
        </p:nvSpPr>
        <p:spPr>
          <a:xfrm rot="2123607">
            <a:off x="3741223" y="226571"/>
            <a:ext cx="2438400" cy="1066800"/>
          </a:xfrm>
          <a:prstGeom prst="wedgeEllipseCallout">
            <a:avLst>
              <a:gd name="adj1" fmla="val -43991"/>
              <a:gd name="adj2" fmla="val 6628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Thank You!</a:t>
            </a:r>
            <a:endParaRPr lang="pt-PT" sz="3600" b="1" dirty="0">
              <a:solidFill>
                <a:srgbClr val="FF0000"/>
              </a:solidFill>
            </a:endParaRPr>
          </a:p>
        </p:txBody>
      </p:sp>
      <p:grpSp>
        <p:nvGrpSpPr>
          <p:cNvPr id="2" name="Grupo 16"/>
          <p:cNvGrpSpPr>
            <a:grpSpLocks/>
          </p:cNvGrpSpPr>
          <p:nvPr/>
        </p:nvGrpSpPr>
        <p:grpSpPr bwMode="auto">
          <a:xfrm>
            <a:off x="4960423" y="3183459"/>
            <a:ext cx="4145164" cy="609600"/>
            <a:chOff x="1773334" y="112477"/>
            <a:chExt cx="4145164" cy="609600"/>
          </a:xfrm>
        </p:grpSpPr>
        <p:pic>
          <p:nvPicPr>
            <p:cNvPr id="11" name="Imagem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5398" y="112477"/>
              <a:ext cx="673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m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3334" y="214498"/>
              <a:ext cx="135935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2" name="Immagine 2" descr="Descrição: Logo WW-GVC CF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119175"/>
            <a:ext cx="1849438" cy="6794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2037" y="4678388"/>
            <a:ext cx="2239963" cy="76993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7020" y="3109081"/>
            <a:ext cx="901158" cy="7647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2"/>
          <p:cNvSpPr>
            <a:spLocks noChangeArrowheads="1"/>
          </p:cNvSpPr>
          <p:nvPr/>
        </p:nvSpPr>
        <p:spPr bwMode="auto">
          <a:xfrm>
            <a:off x="0" y="1227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3"/>
          <p:cNvSpPr>
            <a:spLocks noChangeArrowheads="1"/>
          </p:cNvSpPr>
          <p:nvPr/>
        </p:nvSpPr>
        <p:spPr bwMode="auto">
          <a:xfrm>
            <a:off x="0"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Imagem 16" descr="C:\Users\Abiodes\AppData\Local\Temp\a9d42d72-baed-4203-90cc-3e342c13a281_Logotipos AACID desde 2022.zip.281\Formato-2@4x-100.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0538" y="4537192"/>
            <a:ext cx="1477730" cy="1052329"/>
          </a:xfrm>
          <a:prstGeom prst="rect">
            <a:avLst/>
          </a:prstGeom>
          <a:noFill/>
          <a:ln>
            <a:noFill/>
          </a:ln>
        </p:spPr>
      </p:pic>
      <p:pic>
        <p:nvPicPr>
          <p:cNvPr id="18" name="Image 3"/>
          <p:cNvPicPr/>
          <p:nvPr/>
        </p:nvPicPr>
        <p:blipFill>
          <a:blip r:embed="rId10" cstate="print">
            <a:extLst>
              <a:ext uri="{28A0092B-C50C-407E-A947-70E740481C1C}">
                <a14:useLocalDpi xmlns:a14="http://schemas.microsoft.com/office/drawing/2010/main" val="0"/>
              </a:ext>
            </a:extLst>
          </a:blip>
          <a:stretch>
            <a:fillRect/>
          </a:stretch>
        </p:blipFill>
        <p:spPr>
          <a:xfrm>
            <a:off x="5334000" y="4509309"/>
            <a:ext cx="1752600" cy="1002109"/>
          </a:xfrm>
          <a:prstGeom prst="rect">
            <a:avLst/>
          </a:prstGeom>
        </p:spPr>
      </p:pic>
      <p:pic>
        <p:nvPicPr>
          <p:cNvPr id="19" name="Imagem 18" descr="Description: EMBLEMA MUNICIPIO DE MAPUTO"/>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4012" y="3027884"/>
            <a:ext cx="1029335" cy="765175"/>
          </a:xfrm>
          <a:prstGeom prst="rect">
            <a:avLst/>
          </a:prstGeom>
          <a:noFill/>
          <a:ln>
            <a:noFill/>
          </a:ln>
        </p:spPr>
      </p:pic>
      <p:pic>
        <p:nvPicPr>
          <p:cNvPr id="20" name="Picture 19"/>
          <p:cNvPicPr/>
          <p:nvPr/>
        </p:nvPicPr>
        <p:blipFill>
          <a:blip r:embed="rId12">
            <a:lum bright="12000"/>
          </a:blip>
          <a:srcRect/>
          <a:stretch>
            <a:fillRect/>
          </a:stretch>
        </p:blipFill>
        <p:spPr bwMode="auto">
          <a:xfrm>
            <a:off x="381000" y="3183459"/>
            <a:ext cx="660400" cy="609600"/>
          </a:xfrm>
          <a:prstGeom prst="rect">
            <a:avLst/>
          </a:prstGeom>
          <a:noFill/>
          <a:ln w="9525">
            <a:noFill/>
            <a:miter lim="800000"/>
            <a:headEnd/>
            <a:tailEnd/>
          </a:ln>
        </p:spPr>
      </p:pic>
      <p:pic>
        <p:nvPicPr>
          <p:cNvPr id="21" name="Picture 8" descr="C:\Users\Nobriga\Downloads\IMG-20201219-WA0006.jpg"/>
          <p:cNvPicPr/>
          <p:nvPr/>
        </p:nvPicPr>
        <p:blipFill>
          <a:blip r:embed="rId13" cstate="print"/>
          <a:srcRect/>
          <a:stretch>
            <a:fillRect/>
          </a:stretch>
        </p:blipFill>
        <p:spPr bwMode="auto">
          <a:xfrm>
            <a:off x="2309018" y="3217695"/>
            <a:ext cx="658650" cy="548693"/>
          </a:xfrm>
          <a:prstGeom prst="rect">
            <a:avLst/>
          </a:prstGeom>
          <a:noFill/>
        </p:spPr>
      </p:pic>
      <p:pic>
        <p:nvPicPr>
          <p:cNvPr id="1039" name="Picture 15" descr="Angus Hyland writes about the WWF logo for Computer Art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07875" y="3266191"/>
            <a:ext cx="852548" cy="5688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ângulo 12"/>
          <p:cNvSpPr/>
          <p:nvPr/>
        </p:nvSpPr>
        <p:spPr>
          <a:xfrm>
            <a:off x="246629" y="2739749"/>
            <a:ext cx="2999604" cy="369332"/>
          </a:xfrm>
          <a:prstGeom prst="rect">
            <a:avLst/>
          </a:prstGeom>
        </p:spPr>
        <p:txBody>
          <a:bodyPr wrap="none">
            <a:spAutoFit/>
          </a:bodyPr>
          <a:lstStyle/>
          <a:p>
            <a:r>
              <a:rPr lang="en-US" b="1" u="sng" dirty="0"/>
              <a:t>Some </a:t>
            </a:r>
            <a:r>
              <a:rPr lang="en-US" b="1" u="sng" dirty="0" smtClean="0"/>
              <a:t>Partners and networks:</a:t>
            </a:r>
            <a:endParaRPr lang="en-US" b="1" u="sng" dirty="0"/>
          </a:p>
        </p:txBody>
      </p:sp>
      <p:sp>
        <p:nvSpPr>
          <p:cNvPr id="14" name="Rectângulo 13"/>
          <p:cNvSpPr/>
          <p:nvPr/>
        </p:nvSpPr>
        <p:spPr>
          <a:xfrm>
            <a:off x="235053" y="4878691"/>
            <a:ext cx="1598899" cy="369332"/>
          </a:xfrm>
          <a:prstGeom prst="rect">
            <a:avLst/>
          </a:prstGeom>
        </p:spPr>
        <p:txBody>
          <a:bodyPr wrap="none">
            <a:spAutoFit/>
          </a:bodyPr>
          <a:lstStyle/>
          <a:p>
            <a:r>
              <a:rPr lang="en-US" b="1" u="sng" dirty="0"/>
              <a:t>Some </a:t>
            </a:r>
            <a:r>
              <a:rPr lang="en-US" b="1" u="sng" dirty="0" smtClean="0"/>
              <a:t>Funders:</a:t>
            </a:r>
            <a:endParaRPr lang="en-US" b="1" u="sng" dirty="0"/>
          </a:p>
        </p:txBody>
      </p:sp>
      <p:pic>
        <p:nvPicPr>
          <p:cNvPr id="25" name="Picture 2">
            <a:extLst>
              <a:ext uri="{FF2B5EF4-FFF2-40B4-BE49-F238E27FC236}">
                <a16:creationId xmlns:a16="http://schemas.microsoft.com/office/drawing/2014/main" xmlns="" id="{484E7604-97BE-A671-E88C-07A5C48C5A7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6220" t="6349" r="30468" b="79353"/>
          <a:stretch/>
        </p:blipFill>
        <p:spPr bwMode="auto">
          <a:xfrm>
            <a:off x="285613" y="3907399"/>
            <a:ext cx="1537793" cy="770989"/>
          </a:xfrm>
          <a:prstGeom prst="rect">
            <a:avLst/>
          </a:prstGeom>
          <a:noFill/>
        </p:spPr>
      </p:pic>
      <p:pic>
        <p:nvPicPr>
          <p:cNvPr id="1041" name="Picture 17" descr="SAN Logo with the name Sustainable Agriculture Networ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4541" y="3873786"/>
            <a:ext cx="1277477" cy="73532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Rosa-Projectos-Moçambiqu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80448" y="3923731"/>
            <a:ext cx="1324952" cy="63991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Norad — Nordic-African Business Summi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43800" y="4445610"/>
            <a:ext cx="1388371" cy="92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949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9152</TotalTime>
  <Words>374</Words>
  <Application>Microsoft Office PowerPoint</Application>
  <PresentationFormat>Apresentação no Ecrã (4:3)</PresentationFormat>
  <Paragraphs>79</Paragraphs>
  <Slides>8</Slides>
  <Notes>7</Notes>
  <HiddenSlides>0</HiddenSlides>
  <MMClips>0</MMClips>
  <ScaleCrop>false</ScaleCrop>
  <HeadingPairs>
    <vt:vector size="4" baseType="variant">
      <vt:variant>
        <vt:lpstr>Tema</vt:lpstr>
      </vt:variant>
      <vt:variant>
        <vt:i4>1</vt:i4>
      </vt:variant>
      <vt:variant>
        <vt:lpstr>Títulos dos diapositivos</vt:lpstr>
      </vt:variant>
      <vt:variant>
        <vt:i4>8</vt:i4>
      </vt:variant>
    </vt:vector>
  </HeadingPairs>
  <TitlesOfParts>
    <vt:vector size="9"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Abiodes</dc:creator>
  <cp:lastModifiedBy>Abiodes</cp:lastModifiedBy>
  <cp:revision>43</cp:revision>
  <dcterms:created xsi:type="dcterms:W3CDTF">2023-07-31T11:00:53Z</dcterms:created>
  <dcterms:modified xsi:type="dcterms:W3CDTF">2024-06-04T08:58:25Z</dcterms:modified>
</cp:coreProperties>
</file>