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Libre Baskerville" panose="02000000000000000000" pitchFamily="2" charset="0"/>
      <p:regular r:id="rId27"/>
      <p:bold r:id="rId28"/>
      <p:italic r:id="rId29"/>
    </p:embeddedFont>
    <p:embeddedFont>
      <p:font typeface="Open Sans" panose="020B060603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63"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5f8e70763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5f8e70763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e247c1df6b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e247c1df6b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medics developed EBM. Could this be a model for forestry and landuse? I thought we needed something slightly different for the evidence review element.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5f8e70763_0_2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f5f8e70763_0_2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200">
                <a:latin typeface="Times New Roman"/>
                <a:ea typeface="Times New Roman"/>
                <a:cs typeface="Times New Roman"/>
                <a:sym typeface="Times New Roman"/>
              </a:rPr>
              <a:t>In forestry, agriculture and landuse arena, involving stakeholders is important. So we embedded them into the heart of the systematic review process.</a:t>
            </a:r>
            <a:endParaRPr sz="1200">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5f8e70763_0_1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5f8e70763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The process looks like this: [click]</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arenR"/>
            </a:pPr>
            <a:r>
              <a:rPr lang="en-GB" sz="1200">
                <a:latin typeface="Times New Roman"/>
                <a:ea typeface="Times New Roman"/>
                <a:cs typeface="Times New Roman"/>
                <a:sym typeface="Times New Roman"/>
              </a:rPr>
              <a:t>Agree a reviewable, policy-relevant question</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It needs to have policy and/or practice relevance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Stakeholders have to be involved</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The process is iterative [click]</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arenR"/>
            </a:pPr>
            <a:r>
              <a:rPr lang="en-GB" sz="1200">
                <a:latin typeface="Times New Roman"/>
                <a:ea typeface="Times New Roman"/>
                <a:cs typeface="Times New Roman"/>
                <a:sym typeface="Times New Roman"/>
              </a:rPr>
              <a:t>Design the method according to a strict protocol</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The methodology is rigorous, robust and ESSENTIAL</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The methodology needs to be comprehensive, transparent and repeatable [click]</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arenR"/>
            </a:pPr>
            <a:r>
              <a:rPr lang="en-GB" sz="1200">
                <a:latin typeface="Times New Roman"/>
                <a:ea typeface="Times New Roman"/>
                <a:cs typeface="Times New Roman"/>
                <a:sym typeface="Times New Roman"/>
              </a:rPr>
              <a:t>Make sure the results of the review are actively disseminated and reach all the relevant stakeholders.</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GB" sz="1200">
                <a:latin typeface="Times New Roman"/>
                <a:ea typeface="Times New Roman"/>
                <a:cs typeface="Times New Roman"/>
                <a:sym typeface="Times New Roman"/>
              </a:rPr>
              <a:t>This means engaging practitioners, policy makers AND academics</a:t>
            </a:r>
            <a:endParaRPr sz="1200">
              <a:latin typeface="Times New Roman"/>
              <a:ea typeface="Times New Roman"/>
              <a:cs typeface="Times New Roman"/>
              <a:sym typeface="Times New Roman"/>
            </a:endParaRPr>
          </a:p>
          <a:p>
            <a:pPr marL="914400" lvl="0" indent="0" algn="l" rtl="0">
              <a:spcBef>
                <a:spcPts val="0"/>
              </a:spcBef>
              <a:spcAft>
                <a:spcPts val="0"/>
              </a:spcAft>
              <a:buNone/>
            </a:pPr>
            <a:r>
              <a:rPr lang="en-GB" sz="1200">
                <a:latin typeface="Times New Roman"/>
                <a:ea typeface="Times New Roman"/>
                <a:cs typeface="Times New Roman"/>
                <a:sym typeface="Times New Roman"/>
              </a:rPr>
              <a:t>[click]</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All of these steps take place through active collaboration. </a:t>
            </a:r>
            <a:r>
              <a:rPr lang="en-GB" sz="1200">
                <a:solidFill>
                  <a:schemeClr val="dk1"/>
                </a:solidFill>
                <a:latin typeface="Times New Roman"/>
                <a:ea typeface="Times New Roman"/>
                <a:cs typeface="Times New Roman"/>
                <a:sym typeface="Times New Roman"/>
              </a:rPr>
              <a:t>[click]</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It is important to remember that a robust and rigorous methodology is ESSENTIAL in a systematic evidence evaluation</a:t>
            </a: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b="1">
              <a:latin typeface="Times New Roman"/>
              <a:ea typeface="Times New Roman"/>
              <a:cs typeface="Times New Roman"/>
              <a:sym typeface="Times New Roman"/>
            </a:endParaRPr>
          </a:p>
          <a:p>
            <a:pPr marL="0" lvl="0" indent="0" algn="l" rtl="0">
              <a:spcBef>
                <a:spcPts val="0"/>
              </a:spcBef>
              <a:spcAft>
                <a:spcPts val="0"/>
              </a:spcAft>
              <a:buNone/>
            </a:pPr>
            <a:r>
              <a:rPr lang="en-GB" sz="1200" b="1">
                <a:latin typeface="Times New Roman"/>
                <a:ea typeface="Times New Roman"/>
                <a:cs typeface="Times New Roman"/>
                <a:sym typeface="Times New Roman"/>
              </a:rPr>
              <a:t>Transition:</a:t>
            </a:r>
            <a:endParaRPr sz="1200" b="1">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So why do we need to collaborate? [click]</a:t>
            </a:r>
            <a:endParaRPr sz="1200">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5f8e70763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5f8e70763_0_1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So how does the concept of systematic evidence evaluation work in practice. </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We search for the evidence from a variety of sources, </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We select the relevant evidence through a robust and repeatable process of filtering, and </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We synthesise the evidence to provide an unbiased account of the evidence base. [click]</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In terms of effort (time and cost) these percentages</a:t>
            </a:r>
            <a:endParaRPr sz="1200">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5f8e70763_0_1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f5f8e70763_0_1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So what are the actual steps involved in a systematic evidence evaluation?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First, we must formulate the problem that our systematic evidence evaluation is going to address. [click]</a:t>
            </a:r>
            <a:endParaRPr/>
          </a:p>
          <a:p>
            <a:pPr marL="0" lvl="0" indent="0" algn="l" rtl="0">
              <a:spcBef>
                <a:spcPts val="0"/>
              </a:spcBef>
              <a:spcAft>
                <a:spcPts val="0"/>
              </a:spcAft>
              <a:buClr>
                <a:schemeClr val="dk1"/>
              </a:buClr>
              <a:buSzPts val="1100"/>
              <a:buFont typeface="Arial"/>
              <a:buNone/>
            </a:pPr>
            <a:r>
              <a:rPr lang="en-GB"/>
              <a:t>Then, we need to write the protocol. [click]</a:t>
            </a:r>
            <a:endParaRPr/>
          </a:p>
          <a:p>
            <a:pPr marL="0" lvl="0" indent="0" algn="l" rtl="0">
              <a:spcBef>
                <a:spcPts val="0"/>
              </a:spcBef>
              <a:spcAft>
                <a:spcPts val="0"/>
              </a:spcAft>
              <a:buClr>
                <a:schemeClr val="dk1"/>
              </a:buClr>
              <a:buSzPts val="1100"/>
              <a:buFont typeface="Arial"/>
              <a:buNone/>
            </a:pPr>
            <a:r>
              <a:rPr lang="en-GB"/>
              <a:t>Once we have our both problem and our protocol then we need to locate and download the studies that we will be looking at. [click]</a:t>
            </a:r>
            <a:endParaRPr/>
          </a:p>
          <a:p>
            <a:pPr marL="0" lvl="0" indent="0" algn="l" rtl="0">
              <a:spcBef>
                <a:spcPts val="0"/>
              </a:spcBef>
              <a:spcAft>
                <a:spcPts val="0"/>
              </a:spcAft>
              <a:buClr>
                <a:schemeClr val="dk1"/>
              </a:buClr>
              <a:buSzPts val="1100"/>
              <a:buFont typeface="Arial"/>
              <a:buNone/>
            </a:pPr>
            <a:r>
              <a:rPr lang="en-GB"/>
              <a:t>When we have the studies we must screen them for eligibility and select the studies that are relevant. [click]</a:t>
            </a:r>
            <a:endParaRPr/>
          </a:p>
          <a:p>
            <a:pPr marL="0" lvl="0" indent="0" algn="l" rtl="0">
              <a:spcBef>
                <a:spcPts val="0"/>
              </a:spcBef>
              <a:spcAft>
                <a:spcPts val="0"/>
              </a:spcAft>
              <a:buClr>
                <a:schemeClr val="dk1"/>
              </a:buClr>
              <a:buSzPts val="1100"/>
              <a:buFont typeface="Arial"/>
              <a:buNone/>
            </a:pPr>
            <a:r>
              <a:rPr lang="en-GB"/>
              <a:t>Then we collect and extract data from the studies that were included. [click] </a:t>
            </a:r>
            <a:endParaRPr/>
          </a:p>
          <a:p>
            <a:pPr marL="0" lvl="0" indent="0" algn="l" rtl="0">
              <a:spcBef>
                <a:spcPts val="0"/>
              </a:spcBef>
              <a:spcAft>
                <a:spcPts val="0"/>
              </a:spcAft>
              <a:buClr>
                <a:schemeClr val="dk1"/>
              </a:buClr>
              <a:buSzPts val="1100"/>
              <a:buFont typeface="Arial"/>
              <a:buNone/>
            </a:pPr>
            <a:r>
              <a:rPr lang="en-GB"/>
              <a:t>After collecting and extracting data we must analyse what we have got [click]</a:t>
            </a:r>
            <a:endParaRPr/>
          </a:p>
          <a:p>
            <a:pPr marL="0" lvl="0" indent="0" algn="l" rtl="0">
              <a:spcBef>
                <a:spcPts val="0"/>
              </a:spcBef>
              <a:spcAft>
                <a:spcPts val="0"/>
              </a:spcAft>
              <a:buClr>
                <a:schemeClr val="dk1"/>
              </a:buClr>
              <a:buSzPts val="1100"/>
              <a:buFont typeface="Arial"/>
              <a:buNone/>
            </a:pPr>
            <a:r>
              <a:rPr lang="en-GB"/>
              <a:t>Next, we want to present the results from our analysed data. [click]</a:t>
            </a:r>
            <a:endParaRPr/>
          </a:p>
          <a:p>
            <a:pPr marL="0" lvl="0" indent="0" algn="l" rtl="0">
              <a:spcBef>
                <a:spcPts val="0"/>
              </a:spcBef>
              <a:spcAft>
                <a:spcPts val="0"/>
              </a:spcAft>
              <a:buClr>
                <a:schemeClr val="dk1"/>
              </a:buClr>
              <a:buSzPts val="1100"/>
              <a:buFont typeface="Arial"/>
              <a:buNone/>
            </a:pPr>
            <a:r>
              <a:rPr lang="en-GB"/>
              <a:t>After we have presented our results, we want to interpret them [click]</a:t>
            </a:r>
            <a:endParaRPr/>
          </a:p>
          <a:p>
            <a:pPr marL="0" lvl="0" indent="0" algn="l" rtl="0">
              <a:spcBef>
                <a:spcPts val="0"/>
              </a:spcBef>
              <a:spcAft>
                <a:spcPts val="0"/>
              </a:spcAft>
              <a:buClr>
                <a:schemeClr val="dk1"/>
              </a:buClr>
              <a:buSzPts val="1100"/>
              <a:buFont typeface="Arial"/>
              <a:buNone/>
            </a:pPr>
            <a:r>
              <a:rPr lang="en-GB"/>
              <a:t>And finally, we finish our write up, publish and complete our systematic evidence evaluation.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5f8e70763_0_17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5f8e70763_0_1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33350" algn="l" rtl="0">
              <a:lnSpc>
                <a:spcPct val="70000"/>
              </a:lnSpc>
              <a:spcBef>
                <a:spcPts val="1000"/>
              </a:spcBef>
              <a:spcAft>
                <a:spcPts val="0"/>
              </a:spcAft>
              <a:buClr>
                <a:schemeClr val="dk1"/>
              </a:buClr>
              <a:buSzPts val="1540"/>
              <a:buFont typeface="Times New Roman"/>
              <a:buChar char="➢"/>
            </a:pPr>
            <a:r>
              <a:rPr lang="en-GB" sz="1200">
                <a:solidFill>
                  <a:schemeClr val="dk1"/>
                </a:solidFill>
                <a:latin typeface="Times New Roman"/>
                <a:ea typeface="Times New Roman"/>
                <a:cs typeface="Times New Roman"/>
                <a:sym typeface="Times New Roman"/>
              </a:rPr>
              <a:t>This is freely available online and takes you through each stage of the systematic evidence evaluation process.</a:t>
            </a:r>
            <a:endParaRPr sz="1200">
              <a:solidFill>
                <a:schemeClr val="dk1"/>
              </a:solidFill>
              <a:latin typeface="Times New Roman"/>
              <a:ea typeface="Times New Roman"/>
              <a:cs typeface="Times New Roman"/>
              <a:sym typeface="Times New Roman"/>
            </a:endParaRPr>
          </a:p>
          <a:p>
            <a:pPr marL="171450" lvl="0" indent="0" algn="l" rtl="0">
              <a:lnSpc>
                <a:spcPct val="70000"/>
              </a:lnSpc>
              <a:spcBef>
                <a:spcPts val="1000"/>
              </a:spcBef>
              <a:spcAft>
                <a:spcPts val="0"/>
              </a:spcAft>
              <a:buNone/>
            </a:pPr>
            <a:r>
              <a:rPr lang="en-GB" sz="1200">
                <a:solidFill>
                  <a:schemeClr val="dk1"/>
                </a:solidFill>
                <a:latin typeface="Times New Roman"/>
                <a:ea typeface="Times New Roman"/>
                <a:cs typeface="Times New Roman"/>
                <a:sym typeface="Times New Roman"/>
              </a:rPr>
              <a:t>[click]</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e247c1df6b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e247c1df6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chemeClr val="dk1"/>
                </a:solidFill>
              </a:rPr>
              <a:t>Collaboration – widespread feedback and peer-review at all stages</a:t>
            </a:r>
            <a:r>
              <a:rPr lang="en-GB" sz="1200">
                <a:latin typeface="Times New Roman"/>
                <a:ea typeface="Times New Roman"/>
                <a:cs typeface="Times New Roman"/>
                <a:sym typeface="Times New Roman"/>
              </a:rPr>
              <a:t> [click]</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400">
                <a:solidFill>
                  <a:schemeClr val="lt1"/>
                </a:solidFill>
              </a:rPr>
              <a:t>Collaboration –</a:t>
            </a:r>
            <a:endParaRPr sz="1400">
              <a:solidFill>
                <a:schemeClr val="dk1"/>
              </a:solidFill>
            </a:endParaRPr>
          </a:p>
          <a:p>
            <a:pPr marL="0" lvl="0" indent="0" algn="l" rtl="0">
              <a:spcBef>
                <a:spcPts val="0"/>
              </a:spcBef>
              <a:spcAft>
                <a:spcPts val="0"/>
              </a:spcAft>
              <a:buNone/>
            </a:pPr>
            <a:r>
              <a:rPr lang="en-GB" sz="1400">
                <a:solidFill>
                  <a:schemeClr val="lt1"/>
                </a:solidFill>
              </a:rPr>
              <a:t>widespread feedback and peer-review at all stages</a:t>
            </a:r>
            <a:endParaRPr sz="1200">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e247c1df6b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e247c1df6b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These are some of the systematic reviews, maps that we’ve collaborated on in OXSREV</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e247c1df6b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e247c1df6b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Zooming in on the sustainability standards review. Data points from all the studies included.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247c1df6b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247c1df6b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Zooming in further to hte central american isthmus and filtering the evidence map for coffee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e247c1df6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e247c1df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GB" sz="1200">
                <a:solidFill>
                  <a:schemeClr val="dk1"/>
                </a:solidFill>
                <a:latin typeface="Times New Roman"/>
                <a:ea typeface="Times New Roman"/>
                <a:cs typeface="Times New Roman"/>
                <a:sym typeface="Times New Roman"/>
              </a:rPr>
              <a:t>Hi, I am Gill and I have been conducting systematic reviews and systematic maps for over 10 years. I have a particular interest in exploring the use of efficient ways to undertake systematic evaluation that suit the policy timeframes of decision-makers. I have published more than 20 systematic maps and reviews on a wide variety of topics, from marine stewardship eco-labelling to the effects of prescribed burning in temperate and boreal forest. I work closely with colleagues in the Collaboration for Environmental Evidence and am the co-author of the Guidelines and Standards for Evidence Synthesis in Environmental Management. I am an Associate Researcher with the Oxford Long-term Ecology Group at University of Oxford and a lecturer on the MSc course in the School of Geography. I am a founder member of Oxford Systematic Reviews (OXSREV). </a:t>
            </a: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247c1df6b_1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247c1df6b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Data sheet, made at the synthesis stage where the article was selected then thoroughly coded with all the fields we have decided collaboratively that we want to include…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5f8e70763_0_1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gf5f8e70763_0_17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Access to information is </a:t>
            </a:r>
            <a:r>
              <a:rPr lang="en-GB" sz="1200" b="1">
                <a:latin typeface="Times New Roman"/>
                <a:ea typeface="Times New Roman"/>
                <a:cs typeface="Times New Roman"/>
                <a:sym typeface="Times New Roman"/>
              </a:rPr>
              <a:t>really</a:t>
            </a:r>
            <a:r>
              <a:rPr lang="en-GB" sz="1200">
                <a:latin typeface="Times New Roman"/>
                <a:ea typeface="Times New Roman"/>
                <a:cs typeface="Times New Roman"/>
                <a:sym typeface="Times New Roman"/>
              </a:rPr>
              <a:t> challenging. Consider these issues:</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There are too many publications for an </a:t>
            </a:r>
            <a:r>
              <a:rPr lang="en-GB" sz="1200" b="1">
                <a:latin typeface="Times New Roman"/>
                <a:ea typeface="Times New Roman"/>
                <a:cs typeface="Times New Roman"/>
                <a:sym typeface="Times New Roman"/>
              </a:rPr>
              <a:t>individual</a:t>
            </a:r>
            <a:r>
              <a:rPr lang="en-GB" sz="1200">
                <a:latin typeface="Times New Roman"/>
                <a:ea typeface="Times New Roman"/>
                <a:cs typeface="Times New Roman"/>
                <a:sym typeface="Times New Roman"/>
              </a:rPr>
              <a:t> to assess</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No one institution </a:t>
            </a:r>
            <a:r>
              <a:rPr lang="en-GB" sz="1200" b="1">
                <a:latin typeface="Times New Roman"/>
                <a:ea typeface="Times New Roman"/>
                <a:cs typeface="Times New Roman"/>
                <a:sym typeface="Times New Roman"/>
              </a:rPr>
              <a:t>holds</a:t>
            </a:r>
            <a:r>
              <a:rPr lang="en-GB" sz="1200">
                <a:latin typeface="Times New Roman"/>
                <a:ea typeface="Times New Roman"/>
                <a:cs typeface="Times New Roman"/>
                <a:sym typeface="Times New Roman"/>
              </a:rPr>
              <a:t> everything</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Not all information is in academic journals</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No one institution can </a:t>
            </a:r>
            <a:r>
              <a:rPr lang="en-GB" sz="1200" b="1">
                <a:latin typeface="Times New Roman"/>
                <a:ea typeface="Times New Roman"/>
                <a:cs typeface="Times New Roman"/>
                <a:sym typeface="Times New Roman"/>
              </a:rPr>
              <a:t>access</a:t>
            </a:r>
            <a:r>
              <a:rPr lang="en-GB" sz="1200">
                <a:latin typeface="Times New Roman"/>
                <a:ea typeface="Times New Roman"/>
                <a:cs typeface="Times New Roman"/>
                <a:sym typeface="Times New Roman"/>
              </a:rPr>
              <a:t> everything</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Science is </a:t>
            </a:r>
            <a:r>
              <a:rPr lang="en-GB" sz="1200" b="1">
                <a:latin typeface="Times New Roman"/>
                <a:ea typeface="Times New Roman"/>
                <a:cs typeface="Times New Roman"/>
                <a:sym typeface="Times New Roman"/>
              </a:rPr>
              <a:t>not only written</a:t>
            </a:r>
            <a:r>
              <a:rPr lang="en-GB" sz="1200">
                <a:latin typeface="Times New Roman"/>
                <a:ea typeface="Times New Roman"/>
                <a:cs typeface="Times New Roman"/>
                <a:sym typeface="Times New Roman"/>
              </a:rPr>
              <a:t> in the</a:t>
            </a:r>
            <a:r>
              <a:rPr lang="en-GB" sz="1200" b="1">
                <a:latin typeface="Times New Roman"/>
                <a:ea typeface="Times New Roman"/>
                <a:cs typeface="Times New Roman"/>
                <a:sym typeface="Times New Roman"/>
              </a:rPr>
              <a:t> English </a:t>
            </a:r>
            <a:r>
              <a:rPr lang="en-GB" sz="1200">
                <a:latin typeface="Times New Roman"/>
                <a:ea typeface="Times New Roman"/>
                <a:cs typeface="Times New Roman"/>
                <a:sym typeface="Times New Roman"/>
              </a:rPr>
              <a:t>language</a:t>
            </a:r>
            <a:endParaRPr sz="1200">
              <a:latin typeface="Times New Roman"/>
              <a:ea typeface="Times New Roman"/>
              <a:cs typeface="Times New Roman"/>
              <a:sym typeface="Times New Roman"/>
            </a:endParaRPr>
          </a:p>
          <a:p>
            <a:pPr marL="342900" lvl="0" indent="-241300" algn="l" rtl="0">
              <a:lnSpc>
                <a:spcPct val="115000"/>
              </a:lnSpc>
              <a:spcBef>
                <a:spcPts val="560"/>
              </a:spcBef>
              <a:spcAft>
                <a:spcPts val="0"/>
              </a:spcAft>
              <a:buClr>
                <a:srgbClr val="000000"/>
              </a:buClr>
              <a:buSzPts val="1200"/>
              <a:buFont typeface="Times New Roman"/>
              <a:buChar char="➢"/>
            </a:pPr>
            <a:r>
              <a:rPr lang="en-GB" sz="1200">
                <a:latin typeface="Times New Roman"/>
                <a:ea typeface="Times New Roman"/>
                <a:cs typeface="Times New Roman"/>
                <a:sym typeface="Times New Roman"/>
              </a:rPr>
              <a:t>Not all information is </a:t>
            </a:r>
            <a:r>
              <a:rPr lang="en-GB" sz="1200" b="1">
                <a:latin typeface="Times New Roman"/>
                <a:ea typeface="Times New Roman"/>
                <a:cs typeface="Times New Roman"/>
                <a:sym typeface="Times New Roman"/>
              </a:rPr>
              <a:t>free</a:t>
            </a:r>
            <a:endParaRPr sz="1200" b="1">
              <a:latin typeface="Times New Roman"/>
              <a:ea typeface="Times New Roman"/>
              <a:cs typeface="Times New Roman"/>
              <a:sym typeface="Times New Roman"/>
            </a:endParaRPr>
          </a:p>
          <a:p>
            <a:pPr marL="457200" lvl="0" indent="0" algn="l" rtl="0">
              <a:lnSpc>
                <a:spcPct val="115000"/>
              </a:lnSpc>
              <a:spcBef>
                <a:spcPts val="560"/>
              </a:spcBef>
              <a:spcAft>
                <a:spcPts val="0"/>
              </a:spcAft>
              <a:buNone/>
            </a:pPr>
            <a:endParaRPr sz="1200" b="1">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The need for collaboration is clear to overcome these challenges. [click]</a:t>
            </a:r>
            <a:endParaRPr sz="1200">
              <a:latin typeface="Times New Roman"/>
              <a:ea typeface="Times New Roman"/>
              <a:cs typeface="Times New Roman"/>
              <a:sym typeface="Times New Roman"/>
            </a:endParaRPr>
          </a:p>
        </p:txBody>
      </p:sp>
      <p:sp>
        <p:nvSpPr>
          <p:cNvPr id="352" name="Google Shape;352;gf5f8e70763_0_17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5f8e70763_0_1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f5f8e70763_0_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There is a lot of evidence out there! </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And the number of scientific articles is increasing exponentially. Here is an example of the corpus of literature related to forest degradation &amp; restoration using a simple search in 2 of the top bibliographic databases: Scopus and Web of Science. </a:t>
            </a:r>
            <a:endParaRPr sz="1200">
              <a:latin typeface="Times New Roman"/>
              <a:ea typeface="Times New Roman"/>
              <a:cs typeface="Times New Roman"/>
              <a:sym typeface="Times New Roman"/>
            </a:endParaRPr>
          </a:p>
          <a:p>
            <a:pPr marL="0" lvl="0" indent="0" algn="l" rtl="0">
              <a:spcBef>
                <a:spcPts val="0"/>
              </a:spcBef>
              <a:spcAft>
                <a:spcPts val="0"/>
              </a:spcAft>
              <a:buNone/>
            </a:pPr>
            <a:r>
              <a:rPr lang="en-GB" sz="1200">
                <a:latin typeface="Times New Roman"/>
                <a:ea typeface="Times New Roman"/>
                <a:cs typeface="Times New Roman"/>
                <a:sym typeface="Times New Roman"/>
              </a:rPr>
              <a:t>A really important challenge also to note is how little of this information is available for journals which are free (i.e. Open-Access) [click]</a:t>
            </a:r>
            <a:endParaRPr sz="1200">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5f21998c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5f21998c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247c1df6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e247c1df6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Times New Roman"/>
                <a:ea typeface="Times New Roman"/>
                <a:cs typeface="Times New Roman"/>
                <a:sym typeface="Times New Roman"/>
              </a:rPr>
              <a:t>The name “Oxford Systematic Reviews” originated from the founding members’ interest in systematic evidence evaluation methods, and the University of Oxford, where the founding partners first collaborated in the Oxford Long-Term Ecology lab.</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GB" sz="1200">
                <a:solidFill>
                  <a:schemeClr val="dk1"/>
                </a:solidFill>
                <a:latin typeface="Times New Roman"/>
                <a:ea typeface="Times New Roman"/>
                <a:cs typeface="Times New Roman"/>
                <a:sym typeface="Times New Roman"/>
              </a:rPr>
              <a:t>OXSREV undertakes systematic reviews (and similar systematic evidence evaluations) and also delivers training in these methods.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f5f8e70763_0_1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f5f8e70763_0_1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GB" sz="1200">
                <a:latin typeface="Times New Roman"/>
                <a:ea typeface="Times New Roman"/>
                <a:cs typeface="Times New Roman"/>
                <a:sym typeface="Times New Roman"/>
              </a:rPr>
              <a:t>We’ve provided  training to individuals from 72 institutes across 31 countries. These were exclusively in-person, mainly through the International Union of Forest Research Organisations (IUFRO), but the global pandemic meant that we had to move online, and we’ve continued to train online, which has been really beneficial from a lot of our students from countries in the global South</a:t>
            </a:r>
            <a:endParaRPr sz="1200">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247c1df6b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247c1df6b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is a definition that is widely used by some of the important Collaborations who do systematic reviews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247c1df6b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247c1df6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Worked for over 20 years at CABI, becoming Head of the Forestry team responsible for Forestry Abstracts, TreeCD and other information products you will hear about on Thursday. Two reviews came across my desk to abstract  - Drivers of deforestation. Eminent researchers. Publ date 1999 and 2000. Very little overlap</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e247c1df6b_1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e247c1df6b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Enter Sir Iain Chalmers - Cochrane Collaboration Systematic reviews in medicine. Well-documented high quality literature reviews driven by a clear method</a:t>
            </a:r>
            <a:endParaRPr/>
          </a:p>
          <a:p>
            <a:pPr marL="0" lvl="0" indent="0" algn="l" rtl="0">
              <a:spcBef>
                <a:spcPts val="0"/>
              </a:spcBef>
              <a:spcAft>
                <a:spcPts val="0"/>
              </a:spcAft>
              <a:buNone/>
            </a:pPr>
            <a:r>
              <a:rPr lang="en-GB"/>
              <a:t>A few years later when I was looking in more detail about how to bring systematic reviews into forestry, I again spent some of my holiday talking to one of the founders of the Campbell Collaboration who did systematic reviews in topics other than medicine.</a:t>
            </a:r>
            <a:endParaRPr/>
          </a:p>
          <a:p>
            <a:pPr marL="0" lvl="0" indent="0" algn="l" rtl="0">
              <a:spcBef>
                <a:spcPts val="0"/>
              </a:spcBef>
              <a:spcAft>
                <a:spcPts val="0"/>
              </a:spcAft>
              <a:buNone/>
            </a:pPr>
            <a:r>
              <a:rPr lang="en-GB"/>
              <a:t>Importance of clear transparent method for review - how did they choose the papers thy reviewed? Were some left out . If so why?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247c1df6b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e247c1df6b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Highly interesting findings, conclusions. But i wish I knew how they’d arrived at those decisions? We’re asked to take things on trust - not what we’d do in our primary research - but often (mostly) acceptable for literature reviews</a:t>
            </a:r>
            <a:endParaRPr/>
          </a:p>
          <a:p>
            <a:pPr marL="0" lvl="0" indent="0" algn="l" rtl="0">
              <a:spcBef>
                <a:spcPts val="0"/>
              </a:spcBef>
              <a:spcAft>
                <a:spcPts val="0"/>
              </a:spcAft>
              <a:buClr>
                <a:schemeClr val="dk1"/>
              </a:buClr>
              <a:buSzPts val="1100"/>
              <a:buFont typeface="Arial"/>
              <a:buNone/>
            </a:pPr>
            <a:r>
              <a:rPr lang="en-GB">
                <a:solidFill>
                  <a:schemeClr val="dk1"/>
                </a:solidFill>
              </a:rPr>
              <a:t>Returning to our reviews that sparked my interest…one looked only at journal articles …the other made extensive use of reports,and non-journal articles - ‘grey literature’...but incomplete even for some journal articles. I later found out no CABI database…another story and an important 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247c1df6b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e247c1df6b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this looked like a really good fit for forestry and land-use.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8" y="744575"/>
            <a:ext cx="8520600" cy="2052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 name="Google Shape;59;p14"/>
          <p:cNvSpPr txBox="1">
            <a:spLocks noGrp="1"/>
          </p:cNvSpPr>
          <p:nvPr>
            <p:ph type="subTitle" idx="1"/>
          </p:nvPr>
        </p:nvSpPr>
        <p:spPr>
          <a:xfrm>
            <a:off x="311700" y="2834125"/>
            <a:ext cx="8520600" cy="792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Clr>
                <a:srgbClr val="ACA8A8"/>
              </a:buClr>
              <a:buSzPts val="2800"/>
              <a:buNone/>
              <a:defRPr sz="2800">
                <a:solidFill>
                  <a:srgbClr val="ACA8A8"/>
                </a:solidFill>
              </a:defRPr>
            </a:lvl2pPr>
            <a:lvl3pPr lvl="2" algn="ctr" rtl="0">
              <a:lnSpc>
                <a:spcPct val="100000"/>
              </a:lnSpc>
              <a:spcBef>
                <a:spcPts val="0"/>
              </a:spcBef>
              <a:spcAft>
                <a:spcPts val="0"/>
              </a:spcAft>
              <a:buClr>
                <a:srgbClr val="ACA8A8"/>
              </a:buClr>
              <a:buSzPts val="2800"/>
              <a:buNone/>
              <a:defRPr sz="2800">
                <a:solidFill>
                  <a:srgbClr val="ACA8A8"/>
                </a:solidFill>
              </a:defRPr>
            </a:lvl3pPr>
            <a:lvl4pPr lvl="3" algn="ctr" rtl="0">
              <a:lnSpc>
                <a:spcPct val="100000"/>
              </a:lnSpc>
              <a:spcBef>
                <a:spcPts val="0"/>
              </a:spcBef>
              <a:spcAft>
                <a:spcPts val="0"/>
              </a:spcAft>
              <a:buClr>
                <a:srgbClr val="ACA8A8"/>
              </a:buClr>
              <a:buSzPts val="2800"/>
              <a:buNone/>
              <a:defRPr sz="2800">
                <a:solidFill>
                  <a:srgbClr val="ACA8A8"/>
                </a:solidFill>
              </a:defRPr>
            </a:lvl4pPr>
            <a:lvl5pPr lvl="4" algn="ctr" rtl="0">
              <a:lnSpc>
                <a:spcPct val="100000"/>
              </a:lnSpc>
              <a:spcBef>
                <a:spcPts val="0"/>
              </a:spcBef>
              <a:spcAft>
                <a:spcPts val="0"/>
              </a:spcAft>
              <a:buClr>
                <a:srgbClr val="ACA8A8"/>
              </a:buClr>
              <a:buSzPts val="2800"/>
              <a:buNone/>
              <a:defRPr sz="2800">
                <a:solidFill>
                  <a:srgbClr val="ACA8A8"/>
                </a:solidFill>
              </a:defRPr>
            </a:lvl5pPr>
            <a:lvl6pPr lvl="5" algn="ctr" rtl="0">
              <a:lnSpc>
                <a:spcPct val="100000"/>
              </a:lnSpc>
              <a:spcBef>
                <a:spcPts val="0"/>
              </a:spcBef>
              <a:spcAft>
                <a:spcPts val="0"/>
              </a:spcAft>
              <a:buClr>
                <a:srgbClr val="ACA8A8"/>
              </a:buClr>
              <a:buSzPts val="2800"/>
              <a:buNone/>
              <a:defRPr sz="2800">
                <a:solidFill>
                  <a:srgbClr val="ACA8A8"/>
                </a:solidFill>
              </a:defRPr>
            </a:lvl6pPr>
            <a:lvl7pPr lvl="6" algn="ctr" rtl="0">
              <a:lnSpc>
                <a:spcPct val="100000"/>
              </a:lnSpc>
              <a:spcBef>
                <a:spcPts val="0"/>
              </a:spcBef>
              <a:spcAft>
                <a:spcPts val="0"/>
              </a:spcAft>
              <a:buClr>
                <a:srgbClr val="ACA8A8"/>
              </a:buClr>
              <a:buSzPts val="2800"/>
              <a:buNone/>
              <a:defRPr sz="2800">
                <a:solidFill>
                  <a:srgbClr val="ACA8A8"/>
                </a:solidFill>
              </a:defRPr>
            </a:lvl7pPr>
            <a:lvl8pPr lvl="7" algn="ctr" rtl="0">
              <a:lnSpc>
                <a:spcPct val="100000"/>
              </a:lnSpc>
              <a:spcBef>
                <a:spcPts val="0"/>
              </a:spcBef>
              <a:spcAft>
                <a:spcPts val="0"/>
              </a:spcAft>
              <a:buClr>
                <a:srgbClr val="ACA8A8"/>
              </a:buClr>
              <a:buSzPts val="2800"/>
              <a:buNone/>
              <a:defRPr sz="2800">
                <a:solidFill>
                  <a:srgbClr val="ACA8A8"/>
                </a:solidFill>
              </a:defRPr>
            </a:lvl8pPr>
            <a:lvl9pPr lvl="8" algn="ctr" rtl="0">
              <a:lnSpc>
                <a:spcPct val="100000"/>
              </a:lnSpc>
              <a:spcBef>
                <a:spcPts val="0"/>
              </a:spcBef>
              <a:spcAft>
                <a:spcPts val="0"/>
              </a:spcAft>
              <a:buClr>
                <a:srgbClr val="ACA8A8"/>
              </a:buClr>
              <a:buSzPts val="2800"/>
              <a:buNone/>
              <a:defRPr sz="2800">
                <a:solidFill>
                  <a:srgbClr val="ACA8A8"/>
                </a:solidFill>
              </a:defRPr>
            </a:lvl9pPr>
          </a:lstStyle>
          <a:p>
            <a:endParaRPr/>
          </a:p>
        </p:txBody>
      </p:sp>
      <p:sp>
        <p:nvSpPr>
          <p:cNvPr id="60" name="Google Shape;6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14"/>
          <p:cNvSpPr/>
          <p:nvPr/>
        </p:nvSpPr>
        <p:spPr>
          <a:xfrm>
            <a:off x="0" y="0"/>
            <a:ext cx="9144000" cy="8850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lt1"/>
              </a:solidFill>
              <a:latin typeface="Open Sans"/>
              <a:ea typeface="Open Sans"/>
              <a:cs typeface="Open Sans"/>
              <a:sym typeface="Open Sans"/>
            </a:endParaRPr>
          </a:p>
        </p:txBody>
      </p:sp>
      <p:pic>
        <p:nvPicPr>
          <p:cNvPr id="62" name="Google Shape;62;p14"/>
          <p:cNvPicPr preferRelativeResize="0"/>
          <p:nvPr/>
        </p:nvPicPr>
        <p:blipFill>
          <a:blip r:embed="rId2">
            <a:alphaModFix/>
          </a:blip>
          <a:stretch>
            <a:fillRect/>
          </a:stretch>
        </p:blipFill>
        <p:spPr>
          <a:xfrm>
            <a:off x="0" y="0"/>
            <a:ext cx="2927524" cy="8851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w/background">
  <p:cSld name="TITLE_1">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t="24998" b="6268"/>
          <a:stretch/>
        </p:blipFill>
        <p:spPr>
          <a:xfrm>
            <a:off x="0" y="0"/>
            <a:ext cx="9144001" cy="4713625"/>
          </a:xfrm>
          <a:prstGeom prst="rect">
            <a:avLst/>
          </a:prstGeom>
          <a:noFill/>
          <a:ln>
            <a:noFill/>
          </a:ln>
        </p:spPr>
      </p:pic>
      <p:sp>
        <p:nvSpPr>
          <p:cNvPr id="65" name="Google Shape;65;p15"/>
          <p:cNvSpPr txBox="1">
            <a:spLocks noGrp="1"/>
          </p:cNvSpPr>
          <p:nvPr>
            <p:ph type="ctrTitle"/>
          </p:nvPr>
        </p:nvSpPr>
        <p:spPr>
          <a:xfrm>
            <a:off x="311708" y="1149144"/>
            <a:ext cx="8520600" cy="2052600"/>
          </a:xfrm>
          <a:prstGeom prst="rect">
            <a:avLst/>
          </a:prstGeom>
          <a:solidFill>
            <a:srgbClr val="ACA8A8">
              <a:alpha val="48600"/>
            </a:srgbClr>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5"/>
          <p:cNvSpPr txBox="1">
            <a:spLocks noGrp="1"/>
          </p:cNvSpPr>
          <p:nvPr>
            <p:ph type="subTitle" idx="1"/>
          </p:nvPr>
        </p:nvSpPr>
        <p:spPr>
          <a:xfrm>
            <a:off x="311700" y="3201756"/>
            <a:ext cx="8520600" cy="792600"/>
          </a:xfrm>
          <a:prstGeom prst="rect">
            <a:avLst/>
          </a:prstGeom>
          <a:solidFill>
            <a:srgbClr val="ACA8A8">
              <a:alpha val="4860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15"/>
          <p:cNvSpPr/>
          <p:nvPr/>
        </p:nvSpPr>
        <p:spPr>
          <a:xfrm>
            <a:off x="0" y="0"/>
            <a:ext cx="9144000" cy="8850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lt1"/>
              </a:solidFill>
              <a:latin typeface="Open Sans"/>
              <a:ea typeface="Open Sans"/>
              <a:cs typeface="Open Sans"/>
              <a:sym typeface="Open Sans"/>
            </a:endParaRPr>
          </a:p>
        </p:txBody>
      </p:sp>
      <p:pic>
        <p:nvPicPr>
          <p:cNvPr id="69" name="Google Shape;69;p15"/>
          <p:cNvPicPr preferRelativeResize="0"/>
          <p:nvPr/>
        </p:nvPicPr>
        <p:blipFill>
          <a:blip r:embed="rId3">
            <a:alphaModFix/>
          </a:blip>
          <a:stretch>
            <a:fillRect/>
          </a:stretch>
        </p:blipFill>
        <p:spPr>
          <a:xfrm>
            <a:off x="0" y="0"/>
            <a:ext cx="2927524" cy="8851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6"/>
          <p:cNvSpPr/>
          <p:nvPr/>
        </p:nvSpPr>
        <p:spPr>
          <a:xfrm>
            <a:off x="0" y="0"/>
            <a:ext cx="9144000" cy="47196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Times New Roman"/>
              <a:buChar char="●"/>
              <a:defRPr>
                <a:latin typeface="Times New Roman"/>
                <a:ea typeface="Times New Roman"/>
                <a:cs typeface="Times New Roman"/>
                <a:sym typeface="Times New Roman"/>
              </a:defRPr>
            </a:lvl1pPr>
            <a:lvl2pPr marL="914400" lvl="1" indent="-317500" rtl="0">
              <a:spcBef>
                <a:spcPts val="1600"/>
              </a:spcBef>
              <a:spcAft>
                <a:spcPts val="0"/>
              </a:spcAft>
              <a:buSzPts val="1400"/>
              <a:buFont typeface="Times New Roman"/>
              <a:buChar char="○"/>
              <a:defRPr>
                <a:latin typeface="Times New Roman"/>
                <a:ea typeface="Times New Roman"/>
                <a:cs typeface="Times New Roman"/>
                <a:sym typeface="Times New Roman"/>
              </a:defRPr>
            </a:lvl2pPr>
            <a:lvl3pPr marL="1371600" lvl="2" indent="-317500" rtl="0">
              <a:spcBef>
                <a:spcPts val="1600"/>
              </a:spcBef>
              <a:spcAft>
                <a:spcPts val="0"/>
              </a:spcAft>
              <a:buSzPts val="1400"/>
              <a:buFont typeface="Times New Roman"/>
              <a:buChar char="■"/>
              <a:defRPr>
                <a:latin typeface="Times New Roman"/>
                <a:ea typeface="Times New Roman"/>
                <a:cs typeface="Times New Roman"/>
                <a:sym typeface="Times New Roman"/>
              </a:defRPr>
            </a:lvl3pPr>
            <a:lvl4pPr marL="1828800" lvl="3" indent="-317500" rtl="0">
              <a:spcBef>
                <a:spcPts val="1600"/>
              </a:spcBef>
              <a:spcAft>
                <a:spcPts val="0"/>
              </a:spcAft>
              <a:buSzPts val="1400"/>
              <a:buFont typeface="Times New Roman"/>
              <a:buChar char="●"/>
              <a:defRPr>
                <a:latin typeface="Times New Roman"/>
                <a:ea typeface="Times New Roman"/>
                <a:cs typeface="Times New Roman"/>
                <a:sym typeface="Times New Roman"/>
              </a:defRPr>
            </a:lvl4pPr>
            <a:lvl5pPr marL="2286000" lvl="4" indent="-317500" rtl="0">
              <a:spcBef>
                <a:spcPts val="1600"/>
              </a:spcBef>
              <a:spcAft>
                <a:spcPts val="0"/>
              </a:spcAft>
              <a:buSzPts val="1400"/>
              <a:buFont typeface="Times New Roman"/>
              <a:buChar char="○"/>
              <a:defRPr>
                <a:latin typeface="Times New Roman"/>
                <a:ea typeface="Times New Roman"/>
                <a:cs typeface="Times New Roman"/>
                <a:sym typeface="Times New Roman"/>
              </a:defRPr>
            </a:lvl5pPr>
            <a:lvl6pPr marL="2743200" lvl="5" indent="-317500" rtl="0">
              <a:spcBef>
                <a:spcPts val="1600"/>
              </a:spcBef>
              <a:spcAft>
                <a:spcPts val="0"/>
              </a:spcAft>
              <a:buSzPts val="1400"/>
              <a:buFont typeface="Times New Roman"/>
              <a:buChar char="■"/>
              <a:defRPr>
                <a:latin typeface="Times New Roman"/>
                <a:ea typeface="Times New Roman"/>
                <a:cs typeface="Times New Roman"/>
                <a:sym typeface="Times New Roman"/>
              </a:defRPr>
            </a:lvl6pPr>
            <a:lvl7pPr marL="3200400" lvl="6" indent="-317500" rtl="0">
              <a:spcBef>
                <a:spcPts val="1600"/>
              </a:spcBef>
              <a:spcAft>
                <a:spcPts val="0"/>
              </a:spcAft>
              <a:buSzPts val="1400"/>
              <a:buFont typeface="Times New Roman"/>
              <a:buChar char="●"/>
              <a:defRPr>
                <a:latin typeface="Times New Roman"/>
                <a:ea typeface="Times New Roman"/>
                <a:cs typeface="Times New Roman"/>
                <a:sym typeface="Times New Roman"/>
              </a:defRPr>
            </a:lvl7pPr>
            <a:lvl8pPr marL="3657600" lvl="7" indent="-317500" rtl="0">
              <a:spcBef>
                <a:spcPts val="1600"/>
              </a:spcBef>
              <a:spcAft>
                <a:spcPts val="0"/>
              </a:spcAft>
              <a:buSzPts val="1400"/>
              <a:buFont typeface="Times New Roman"/>
              <a:buChar char="○"/>
              <a:defRPr>
                <a:latin typeface="Times New Roman"/>
                <a:ea typeface="Times New Roman"/>
                <a:cs typeface="Times New Roman"/>
                <a:sym typeface="Times New Roman"/>
              </a:defRPr>
            </a:lvl8pPr>
            <a:lvl9pPr marL="4114800" lvl="8" indent="-317500" rtl="0">
              <a:spcBef>
                <a:spcPts val="1600"/>
              </a:spcBef>
              <a:spcAft>
                <a:spcPts val="1600"/>
              </a:spcAft>
              <a:buSzPts val="1400"/>
              <a:buFont typeface="Times New Roman"/>
              <a:buChar char="■"/>
              <a:defRPr>
                <a:latin typeface="Times New Roman"/>
                <a:ea typeface="Times New Roman"/>
                <a:cs typeface="Times New Roman"/>
                <a:sym typeface="Times New Roman"/>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78" name="Google Shape;78;p17"/>
          <p:cNvCxnSpPr/>
          <p:nvPr/>
        </p:nvCxnSpPr>
        <p:spPr>
          <a:xfrm rot="10800000" flipH="1">
            <a:off x="311700" y="1009625"/>
            <a:ext cx="8650800" cy="11400"/>
          </a:xfrm>
          <a:prstGeom prst="straightConnector1">
            <a:avLst/>
          </a:prstGeom>
          <a:noFill/>
          <a:ln w="38100" cap="flat" cmpd="sng">
            <a:solidFill>
              <a:srgbClr val="446C7C"/>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with descriptor">
  <p:cSld name="TITLE_AND_BODY_1">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Times New Roman"/>
              <a:buChar char="●"/>
              <a:defRPr>
                <a:latin typeface="Times New Roman"/>
                <a:ea typeface="Times New Roman"/>
                <a:cs typeface="Times New Roman"/>
                <a:sym typeface="Times New Roman"/>
              </a:defRPr>
            </a:lvl1pPr>
            <a:lvl2pPr marL="914400" lvl="1" indent="-317500" rtl="0">
              <a:spcBef>
                <a:spcPts val="1600"/>
              </a:spcBef>
              <a:spcAft>
                <a:spcPts val="0"/>
              </a:spcAft>
              <a:buSzPts val="1400"/>
              <a:buFont typeface="Times New Roman"/>
              <a:buChar char="○"/>
              <a:defRPr>
                <a:latin typeface="Times New Roman"/>
                <a:ea typeface="Times New Roman"/>
                <a:cs typeface="Times New Roman"/>
                <a:sym typeface="Times New Roman"/>
              </a:defRPr>
            </a:lvl2pPr>
            <a:lvl3pPr marL="1371600" lvl="2" indent="-317500" rtl="0">
              <a:spcBef>
                <a:spcPts val="1600"/>
              </a:spcBef>
              <a:spcAft>
                <a:spcPts val="0"/>
              </a:spcAft>
              <a:buSzPts val="1400"/>
              <a:buFont typeface="Times New Roman"/>
              <a:buChar char="■"/>
              <a:defRPr>
                <a:latin typeface="Times New Roman"/>
                <a:ea typeface="Times New Roman"/>
                <a:cs typeface="Times New Roman"/>
                <a:sym typeface="Times New Roman"/>
              </a:defRPr>
            </a:lvl3pPr>
            <a:lvl4pPr marL="1828800" lvl="3" indent="-317500" rtl="0">
              <a:spcBef>
                <a:spcPts val="1600"/>
              </a:spcBef>
              <a:spcAft>
                <a:spcPts val="0"/>
              </a:spcAft>
              <a:buSzPts val="1400"/>
              <a:buFont typeface="Times New Roman"/>
              <a:buChar char="●"/>
              <a:defRPr>
                <a:latin typeface="Times New Roman"/>
                <a:ea typeface="Times New Roman"/>
                <a:cs typeface="Times New Roman"/>
                <a:sym typeface="Times New Roman"/>
              </a:defRPr>
            </a:lvl4pPr>
            <a:lvl5pPr marL="2286000" lvl="4" indent="-317500" rtl="0">
              <a:spcBef>
                <a:spcPts val="1600"/>
              </a:spcBef>
              <a:spcAft>
                <a:spcPts val="0"/>
              </a:spcAft>
              <a:buSzPts val="1400"/>
              <a:buFont typeface="Times New Roman"/>
              <a:buChar char="○"/>
              <a:defRPr>
                <a:latin typeface="Times New Roman"/>
                <a:ea typeface="Times New Roman"/>
                <a:cs typeface="Times New Roman"/>
                <a:sym typeface="Times New Roman"/>
              </a:defRPr>
            </a:lvl5pPr>
            <a:lvl6pPr marL="2743200" lvl="5" indent="-317500" rtl="0">
              <a:spcBef>
                <a:spcPts val="1600"/>
              </a:spcBef>
              <a:spcAft>
                <a:spcPts val="0"/>
              </a:spcAft>
              <a:buSzPts val="1400"/>
              <a:buFont typeface="Times New Roman"/>
              <a:buChar char="■"/>
              <a:defRPr>
                <a:latin typeface="Times New Roman"/>
                <a:ea typeface="Times New Roman"/>
                <a:cs typeface="Times New Roman"/>
                <a:sym typeface="Times New Roman"/>
              </a:defRPr>
            </a:lvl6pPr>
            <a:lvl7pPr marL="3200400" lvl="6" indent="-317500" rtl="0">
              <a:spcBef>
                <a:spcPts val="1600"/>
              </a:spcBef>
              <a:spcAft>
                <a:spcPts val="0"/>
              </a:spcAft>
              <a:buSzPts val="1400"/>
              <a:buFont typeface="Times New Roman"/>
              <a:buChar char="●"/>
              <a:defRPr>
                <a:latin typeface="Times New Roman"/>
                <a:ea typeface="Times New Roman"/>
                <a:cs typeface="Times New Roman"/>
                <a:sym typeface="Times New Roman"/>
              </a:defRPr>
            </a:lvl7pPr>
            <a:lvl8pPr marL="3657600" lvl="7" indent="-317500" rtl="0">
              <a:spcBef>
                <a:spcPts val="1600"/>
              </a:spcBef>
              <a:spcAft>
                <a:spcPts val="0"/>
              </a:spcAft>
              <a:buSzPts val="1400"/>
              <a:buFont typeface="Times New Roman"/>
              <a:buChar char="○"/>
              <a:defRPr>
                <a:latin typeface="Times New Roman"/>
                <a:ea typeface="Times New Roman"/>
                <a:cs typeface="Times New Roman"/>
                <a:sym typeface="Times New Roman"/>
              </a:defRPr>
            </a:lvl8pPr>
            <a:lvl9pPr marL="4114800" lvl="8" indent="-317500" rtl="0">
              <a:spcBef>
                <a:spcPts val="1600"/>
              </a:spcBef>
              <a:spcAft>
                <a:spcPts val="1600"/>
              </a:spcAft>
              <a:buSzPts val="1400"/>
              <a:buFont typeface="Times New Roman"/>
              <a:buChar char="■"/>
              <a:defRPr>
                <a:latin typeface="Times New Roman"/>
                <a:ea typeface="Times New Roman"/>
                <a:cs typeface="Times New Roman"/>
                <a:sym typeface="Times New Roman"/>
              </a:defRPr>
            </a:lvl9pPr>
          </a:lstStyle>
          <a:p>
            <a:endParaRPr/>
          </a:p>
        </p:txBody>
      </p:sp>
      <p:sp>
        <p:nvSpPr>
          <p:cNvPr id="82" name="Google Shape;8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83" name="Google Shape;83;p18"/>
          <p:cNvCxnSpPr/>
          <p:nvPr/>
        </p:nvCxnSpPr>
        <p:spPr>
          <a:xfrm rot="10800000" flipH="1">
            <a:off x="311700" y="1009625"/>
            <a:ext cx="8650800" cy="11400"/>
          </a:xfrm>
          <a:prstGeom prst="straightConnector1">
            <a:avLst/>
          </a:prstGeom>
          <a:noFill/>
          <a:ln w="38100" cap="flat" cmpd="sng">
            <a:solidFill>
              <a:srgbClr val="446C7C"/>
            </a:solidFill>
            <a:prstDash val="solid"/>
            <a:round/>
            <a:headEnd type="none" w="med" len="med"/>
            <a:tailEnd type="none" w="med" len="med"/>
          </a:ln>
        </p:spPr>
      </p:cxnSp>
      <p:sp>
        <p:nvSpPr>
          <p:cNvPr id="84" name="Google Shape;84;p18"/>
          <p:cNvSpPr/>
          <p:nvPr/>
        </p:nvSpPr>
        <p:spPr>
          <a:xfrm>
            <a:off x="7396800" y="242775"/>
            <a:ext cx="1565700" cy="6354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ERACTIVE 1">
  <p:cSld name="TITLE_AND_BODY_1_1">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Times New Roman"/>
              <a:buChar char="●"/>
              <a:defRPr>
                <a:latin typeface="Times New Roman"/>
                <a:ea typeface="Times New Roman"/>
                <a:cs typeface="Times New Roman"/>
                <a:sym typeface="Times New Roman"/>
              </a:defRPr>
            </a:lvl1pPr>
            <a:lvl2pPr marL="914400" lvl="1" indent="-317500" rtl="0">
              <a:spcBef>
                <a:spcPts val="1600"/>
              </a:spcBef>
              <a:spcAft>
                <a:spcPts val="0"/>
              </a:spcAft>
              <a:buSzPts val="1400"/>
              <a:buFont typeface="Times New Roman"/>
              <a:buChar char="○"/>
              <a:defRPr>
                <a:latin typeface="Times New Roman"/>
                <a:ea typeface="Times New Roman"/>
                <a:cs typeface="Times New Roman"/>
                <a:sym typeface="Times New Roman"/>
              </a:defRPr>
            </a:lvl2pPr>
            <a:lvl3pPr marL="1371600" lvl="2" indent="-317500" rtl="0">
              <a:spcBef>
                <a:spcPts val="1600"/>
              </a:spcBef>
              <a:spcAft>
                <a:spcPts val="0"/>
              </a:spcAft>
              <a:buSzPts val="1400"/>
              <a:buFont typeface="Times New Roman"/>
              <a:buChar char="■"/>
              <a:defRPr>
                <a:latin typeface="Times New Roman"/>
                <a:ea typeface="Times New Roman"/>
                <a:cs typeface="Times New Roman"/>
                <a:sym typeface="Times New Roman"/>
              </a:defRPr>
            </a:lvl3pPr>
            <a:lvl4pPr marL="1828800" lvl="3" indent="-317500" rtl="0">
              <a:spcBef>
                <a:spcPts val="1600"/>
              </a:spcBef>
              <a:spcAft>
                <a:spcPts val="0"/>
              </a:spcAft>
              <a:buSzPts val="1400"/>
              <a:buFont typeface="Times New Roman"/>
              <a:buChar char="●"/>
              <a:defRPr>
                <a:latin typeface="Times New Roman"/>
                <a:ea typeface="Times New Roman"/>
                <a:cs typeface="Times New Roman"/>
                <a:sym typeface="Times New Roman"/>
              </a:defRPr>
            </a:lvl4pPr>
            <a:lvl5pPr marL="2286000" lvl="4" indent="-317500" rtl="0">
              <a:spcBef>
                <a:spcPts val="1600"/>
              </a:spcBef>
              <a:spcAft>
                <a:spcPts val="0"/>
              </a:spcAft>
              <a:buSzPts val="1400"/>
              <a:buFont typeface="Times New Roman"/>
              <a:buChar char="○"/>
              <a:defRPr>
                <a:latin typeface="Times New Roman"/>
                <a:ea typeface="Times New Roman"/>
                <a:cs typeface="Times New Roman"/>
                <a:sym typeface="Times New Roman"/>
              </a:defRPr>
            </a:lvl5pPr>
            <a:lvl6pPr marL="2743200" lvl="5" indent="-317500" rtl="0">
              <a:spcBef>
                <a:spcPts val="1600"/>
              </a:spcBef>
              <a:spcAft>
                <a:spcPts val="0"/>
              </a:spcAft>
              <a:buSzPts val="1400"/>
              <a:buFont typeface="Times New Roman"/>
              <a:buChar char="■"/>
              <a:defRPr>
                <a:latin typeface="Times New Roman"/>
                <a:ea typeface="Times New Roman"/>
                <a:cs typeface="Times New Roman"/>
                <a:sym typeface="Times New Roman"/>
              </a:defRPr>
            </a:lvl6pPr>
            <a:lvl7pPr marL="3200400" lvl="6" indent="-317500" rtl="0">
              <a:spcBef>
                <a:spcPts val="1600"/>
              </a:spcBef>
              <a:spcAft>
                <a:spcPts val="0"/>
              </a:spcAft>
              <a:buSzPts val="1400"/>
              <a:buFont typeface="Times New Roman"/>
              <a:buChar char="●"/>
              <a:defRPr>
                <a:latin typeface="Times New Roman"/>
                <a:ea typeface="Times New Roman"/>
                <a:cs typeface="Times New Roman"/>
                <a:sym typeface="Times New Roman"/>
              </a:defRPr>
            </a:lvl7pPr>
            <a:lvl8pPr marL="3657600" lvl="7" indent="-317500" rtl="0">
              <a:spcBef>
                <a:spcPts val="1600"/>
              </a:spcBef>
              <a:spcAft>
                <a:spcPts val="0"/>
              </a:spcAft>
              <a:buSzPts val="1400"/>
              <a:buFont typeface="Times New Roman"/>
              <a:buChar char="○"/>
              <a:defRPr>
                <a:latin typeface="Times New Roman"/>
                <a:ea typeface="Times New Roman"/>
                <a:cs typeface="Times New Roman"/>
                <a:sym typeface="Times New Roman"/>
              </a:defRPr>
            </a:lvl8pPr>
            <a:lvl9pPr marL="4114800" lvl="8" indent="-317500" rtl="0">
              <a:spcBef>
                <a:spcPts val="1600"/>
              </a:spcBef>
              <a:spcAft>
                <a:spcPts val="1600"/>
              </a:spcAft>
              <a:buSzPts val="1400"/>
              <a:buFont typeface="Times New Roman"/>
              <a:buChar char="■"/>
              <a:defRPr>
                <a:latin typeface="Times New Roman"/>
                <a:ea typeface="Times New Roman"/>
                <a:cs typeface="Times New Roman"/>
                <a:sym typeface="Times New Roman"/>
              </a:defRPr>
            </a:lvl9pPr>
          </a:lstStyle>
          <a:p>
            <a:endParaRPr/>
          </a:p>
        </p:txBody>
      </p:sp>
      <p:sp>
        <p:nvSpPr>
          <p:cNvPr id="88" name="Google Shape;8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89" name="Google Shape;89;p19"/>
          <p:cNvCxnSpPr/>
          <p:nvPr/>
        </p:nvCxnSpPr>
        <p:spPr>
          <a:xfrm rot="10800000" flipH="1">
            <a:off x="311700" y="1009625"/>
            <a:ext cx="8650800" cy="11400"/>
          </a:xfrm>
          <a:prstGeom prst="straightConnector1">
            <a:avLst/>
          </a:prstGeom>
          <a:noFill/>
          <a:ln w="38100" cap="flat" cmpd="sng">
            <a:solidFill>
              <a:srgbClr val="0F6938"/>
            </a:solidFill>
            <a:prstDash val="solid"/>
            <a:round/>
            <a:headEnd type="none" w="med" len="med"/>
            <a:tailEnd type="none" w="med" len="med"/>
          </a:ln>
        </p:spPr>
      </p:cxnSp>
      <p:sp>
        <p:nvSpPr>
          <p:cNvPr id="90" name="Google Shape;90;p19"/>
          <p:cNvSpPr/>
          <p:nvPr/>
        </p:nvSpPr>
        <p:spPr>
          <a:xfrm>
            <a:off x="7396800" y="242775"/>
            <a:ext cx="1565700" cy="635400"/>
          </a:xfrm>
          <a:prstGeom prst="rect">
            <a:avLst/>
          </a:prstGeom>
          <a:solidFill>
            <a:srgbClr val="0F69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4" name="Google Shape;94;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5" name="Google Shape;9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96" name="Google Shape;96;p20"/>
          <p:cNvCxnSpPr/>
          <p:nvPr/>
        </p:nvCxnSpPr>
        <p:spPr>
          <a:xfrm rot="10800000" flipH="1">
            <a:off x="311700" y="1009625"/>
            <a:ext cx="8650800" cy="11400"/>
          </a:xfrm>
          <a:prstGeom prst="straightConnector1">
            <a:avLst/>
          </a:prstGeom>
          <a:noFill/>
          <a:ln w="38100" cap="flat" cmpd="sng">
            <a:solidFill>
              <a:srgbClr val="446C7C"/>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with descriptor">
  <p:cSld name="TITLE_AND_TWO_COLUMNS_1">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11700" y="445025"/>
            <a:ext cx="7085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 name="Google Shape;100;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1" name="Google Shape;10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02" name="Google Shape;102;p21"/>
          <p:cNvCxnSpPr/>
          <p:nvPr/>
        </p:nvCxnSpPr>
        <p:spPr>
          <a:xfrm rot="10800000" flipH="1">
            <a:off x="311700" y="1009625"/>
            <a:ext cx="8650800" cy="11400"/>
          </a:xfrm>
          <a:prstGeom prst="straightConnector1">
            <a:avLst/>
          </a:prstGeom>
          <a:noFill/>
          <a:ln w="38100" cap="flat" cmpd="sng">
            <a:solidFill>
              <a:srgbClr val="446C7C"/>
            </a:solidFill>
            <a:prstDash val="solid"/>
            <a:round/>
            <a:headEnd type="none" w="med" len="med"/>
            <a:tailEnd type="none" w="med" len="med"/>
          </a:ln>
        </p:spPr>
      </p:cxnSp>
      <p:sp>
        <p:nvSpPr>
          <p:cNvPr id="103" name="Google Shape;103;p21"/>
          <p:cNvSpPr/>
          <p:nvPr/>
        </p:nvSpPr>
        <p:spPr>
          <a:xfrm>
            <a:off x="7396800" y="242775"/>
            <a:ext cx="1565700" cy="6354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0" name="Google Shape;11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3" name="Google Shape;11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9" name="Google Shape;11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22" name="Google Shape;12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6" name="Google Shape;12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29"/>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132" name="Google Shape;132;p2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30"/>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1600"/>
              </a:spcBef>
              <a:spcAft>
                <a:spcPts val="0"/>
              </a:spcAft>
              <a:buClr>
                <a:schemeClr val="dk1"/>
              </a:buClr>
              <a:buSzPts val="2400"/>
              <a:buChar char="○"/>
              <a:defRPr sz="2400"/>
            </a:lvl2pPr>
            <a:lvl3pPr marL="1371600" lvl="2" indent="-355600" algn="l" rtl="0">
              <a:spcBef>
                <a:spcPts val="1600"/>
              </a:spcBef>
              <a:spcAft>
                <a:spcPts val="0"/>
              </a:spcAft>
              <a:buClr>
                <a:schemeClr val="dk1"/>
              </a:buClr>
              <a:buSzPts val="2000"/>
              <a:buChar char="■"/>
              <a:defRPr sz="2000"/>
            </a:lvl3pPr>
            <a:lvl4pPr marL="1828800" lvl="3" indent="-342900" algn="l" rtl="0">
              <a:spcBef>
                <a:spcPts val="1600"/>
              </a:spcBef>
              <a:spcAft>
                <a:spcPts val="0"/>
              </a:spcAft>
              <a:buClr>
                <a:schemeClr val="dk1"/>
              </a:buClr>
              <a:buSzPts val="1800"/>
              <a:buChar char="●"/>
              <a:defRPr sz="1800"/>
            </a:lvl4pPr>
            <a:lvl5pPr marL="2286000" lvl="4" indent="-342900" algn="l" rtl="0">
              <a:spcBef>
                <a:spcPts val="1600"/>
              </a:spcBef>
              <a:spcAft>
                <a:spcPts val="0"/>
              </a:spcAft>
              <a:buClr>
                <a:schemeClr val="dk1"/>
              </a:buClr>
              <a:buSzPts val="1800"/>
              <a:buChar char="○"/>
              <a:defRPr sz="1800"/>
            </a:lvl5pPr>
            <a:lvl6pPr marL="2743200" lvl="5" indent="-342900" algn="l" rtl="0">
              <a:spcBef>
                <a:spcPts val="160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138" name="Google Shape;138;p30"/>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1600"/>
              </a:spcBef>
              <a:spcAft>
                <a:spcPts val="0"/>
              </a:spcAft>
              <a:buClr>
                <a:schemeClr val="dk1"/>
              </a:buClr>
              <a:buSzPts val="2400"/>
              <a:buChar char="○"/>
              <a:defRPr sz="2400"/>
            </a:lvl2pPr>
            <a:lvl3pPr marL="1371600" lvl="2" indent="-355600" algn="l" rtl="0">
              <a:spcBef>
                <a:spcPts val="1600"/>
              </a:spcBef>
              <a:spcAft>
                <a:spcPts val="0"/>
              </a:spcAft>
              <a:buClr>
                <a:schemeClr val="dk1"/>
              </a:buClr>
              <a:buSzPts val="2000"/>
              <a:buChar char="■"/>
              <a:defRPr sz="2000"/>
            </a:lvl3pPr>
            <a:lvl4pPr marL="1828800" lvl="3" indent="-342900" algn="l" rtl="0">
              <a:spcBef>
                <a:spcPts val="1600"/>
              </a:spcBef>
              <a:spcAft>
                <a:spcPts val="0"/>
              </a:spcAft>
              <a:buClr>
                <a:schemeClr val="dk1"/>
              </a:buClr>
              <a:buSzPts val="1800"/>
              <a:buChar char="●"/>
              <a:defRPr sz="1800"/>
            </a:lvl4pPr>
            <a:lvl5pPr marL="2286000" lvl="4" indent="-342900" algn="l" rtl="0">
              <a:spcBef>
                <a:spcPts val="1600"/>
              </a:spcBef>
              <a:spcAft>
                <a:spcPts val="0"/>
              </a:spcAft>
              <a:buClr>
                <a:schemeClr val="dk1"/>
              </a:buClr>
              <a:buSzPts val="1800"/>
              <a:buChar char="○"/>
              <a:defRPr sz="1800"/>
            </a:lvl5pPr>
            <a:lvl6pPr marL="2743200" lvl="5" indent="-342900" algn="l" rtl="0">
              <a:spcBef>
                <a:spcPts val="160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139" name="Google Shape;139;p3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3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3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31"/>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145" name="Google Shape;145;p31"/>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146" name="Google Shape;146;p31"/>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147" name="Google Shape;147;p31"/>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148" name="Google Shape;148;p3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3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hyperlink" Target="https://www.oxsrev.org/"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Times New Roman"/>
              <a:buChar char="●"/>
              <a:defRPr sz="1800">
                <a:solidFill>
                  <a:schemeClr val="dk2"/>
                </a:solidFill>
                <a:latin typeface="Times New Roman"/>
                <a:ea typeface="Times New Roman"/>
                <a:cs typeface="Times New Roman"/>
                <a:sym typeface="Times New Roman"/>
              </a:defRPr>
            </a:lvl1pPr>
            <a:lvl2pPr marL="914400" lvl="1"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2pPr>
            <a:lvl3pPr marL="1371600" lvl="2"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3pPr>
            <a:lvl4pPr marL="1828800" lvl="3"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4pPr>
            <a:lvl5pPr marL="2286000" lvl="4"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5pPr>
            <a:lvl6pPr marL="2743200" lvl="5"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6pPr>
            <a:lvl7pPr marL="3200400" lvl="6"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7pPr>
            <a:lvl8pPr marL="3657600" lvl="7" indent="-317500" rtl="0">
              <a:lnSpc>
                <a:spcPct val="115000"/>
              </a:lnSpc>
              <a:spcBef>
                <a:spcPts val="1600"/>
              </a:spcBef>
              <a:spcAft>
                <a:spcPts val="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8pPr>
            <a:lvl9pPr marL="4114800" lvl="8" indent="-317500" rtl="0">
              <a:lnSpc>
                <a:spcPct val="115000"/>
              </a:lnSpc>
              <a:spcBef>
                <a:spcPts val="1600"/>
              </a:spcBef>
              <a:spcAft>
                <a:spcPts val="1600"/>
              </a:spcAft>
              <a:buClr>
                <a:schemeClr val="dk2"/>
              </a:buClr>
              <a:buSzPts val="1400"/>
              <a:buFont typeface="Times New Roman"/>
              <a:buChar char="■"/>
              <a:defRPr>
                <a:solidFill>
                  <a:schemeClr val="dk2"/>
                </a:solidFill>
                <a:latin typeface="Times New Roman"/>
                <a:ea typeface="Times New Roman"/>
                <a:cs typeface="Times New Roman"/>
                <a:sym typeface="Times New Roman"/>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13"/>
          <p:cNvSpPr/>
          <p:nvPr/>
        </p:nvSpPr>
        <p:spPr>
          <a:xfrm>
            <a:off x="0" y="4703625"/>
            <a:ext cx="9144000" cy="444900"/>
          </a:xfrm>
          <a:prstGeom prst="rect">
            <a:avLst/>
          </a:prstGeom>
          <a:solidFill>
            <a:srgbClr val="446C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lt1"/>
              </a:solidFill>
              <a:latin typeface="Open Sans"/>
              <a:ea typeface="Open Sans"/>
              <a:cs typeface="Open Sans"/>
              <a:sym typeface="Open Sans"/>
            </a:endParaRPr>
          </a:p>
        </p:txBody>
      </p:sp>
      <p:sp>
        <p:nvSpPr>
          <p:cNvPr id="55" name="Google Shape;55;p13"/>
          <p:cNvSpPr txBox="1"/>
          <p:nvPr/>
        </p:nvSpPr>
        <p:spPr>
          <a:xfrm>
            <a:off x="0" y="4703625"/>
            <a:ext cx="2722800" cy="44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Open Sans"/>
                <a:ea typeface="Open Sans"/>
                <a:cs typeface="Open Sans"/>
                <a:sym typeface="Open Sans"/>
              </a:rPr>
              <a:t>contact@oxsrev.org</a:t>
            </a:r>
            <a:endParaRPr sz="1000">
              <a:solidFill>
                <a:schemeClr val="lt1"/>
              </a:solidFill>
              <a:latin typeface="Open Sans"/>
              <a:ea typeface="Open Sans"/>
              <a:cs typeface="Open Sans"/>
              <a:sym typeface="Open Sans"/>
            </a:endParaRPr>
          </a:p>
        </p:txBody>
      </p:sp>
      <p:sp>
        <p:nvSpPr>
          <p:cNvPr id="56" name="Google Shape;56;p13"/>
          <p:cNvSpPr txBox="1"/>
          <p:nvPr/>
        </p:nvSpPr>
        <p:spPr>
          <a:xfrm>
            <a:off x="5309425" y="4703625"/>
            <a:ext cx="3834900" cy="446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000">
                <a:solidFill>
                  <a:schemeClr val="lt1"/>
                </a:solidFill>
                <a:latin typeface="Open Sans"/>
                <a:ea typeface="Open Sans"/>
                <a:cs typeface="Open Sans"/>
                <a:sym typeface="Open Sans"/>
              </a:rPr>
              <a:t>Oxford Systematic Reviews LLP - </a:t>
            </a:r>
            <a:r>
              <a:rPr lang="en-GB" sz="1100" u="sng">
                <a:solidFill>
                  <a:srgbClr val="ACA8A8"/>
                </a:solidFill>
                <a:hlinkClick r:id="rId20">
                  <a:extLst>
                    <a:ext uri="{A12FA001-AC4F-418D-AE19-62706E023703}">
                      <ahyp:hlinkClr xmlns:ahyp="http://schemas.microsoft.com/office/drawing/2018/hyperlinkcolor" val="tx"/>
                    </a:ext>
                  </a:extLst>
                </a:hlinkClick>
              </a:rPr>
              <a:t>https://www.oxsrev.org/</a:t>
            </a:r>
            <a:r>
              <a:rPr lang="en-GB" sz="1000">
                <a:solidFill>
                  <a:schemeClr val="lt1"/>
                </a:solidFill>
                <a:latin typeface="Open Sans"/>
                <a:ea typeface="Open Sans"/>
                <a:cs typeface="Open Sans"/>
                <a:sym typeface="Open Sans"/>
              </a:rPr>
              <a:t> </a:t>
            </a:r>
            <a:endParaRPr sz="1000">
              <a:solidFill>
                <a:schemeClr val="lt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vironmentalevidence.org/information-for-authors"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ctrTitle"/>
          </p:nvPr>
        </p:nvSpPr>
        <p:spPr>
          <a:xfrm>
            <a:off x="810900" y="1188900"/>
            <a:ext cx="7522200" cy="1778700"/>
          </a:xfrm>
          <a:prstGeom prst="rect">
            <a:avLst/>
          </a:prstGeom>
          <a:solidFill>
            <a:srgbClr val="ACA8A8">
              <a:alpha val="5754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GB" sz="3600" dirty="0">
                <a:latin typeface="+mj-lt"/>
              </a:rPr>
              <a:t>Systematic Reviews for Sustainable Agriculture</a:t>
            </a:r>
            <a:endParaRPr sz="3600" dirty="0">
              <a:latin typeface="+mj-lt"/>
            </a:endParaRPr>
          </a:p>
        </p:txBody>
      </p:sp>
      <p:sp>
        <p:nvSpPr>
          <p:cNvPr id="156" name="Google Shape;156;p32"/>
          <p:cNvSpPr txBox="1">
            <a:spLocks noGrp="1"/>
          </p:cNvSpPr>
          <p:nvPr>
            <p:ph type="subTitle" idx="1"/>
          </p:nvPr>
        </p:nvSpPr>
        <p:spPr>
          <a:xfrm>
            <a:off x="810900" y="2967600"/>
            <a:ext cx="7522200" cy="1317600"/>
          </a:xfrm>
          <a:prstGeom prst="rect">
            <a:avLst/>
          </a:prstGeom>
          <a:solidFill>
            <a:srgbClr val="ACA8A8">
              <a:alpha val="5754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2500" dirty="0"/>
              <a:t>SAN General Assembly, Oxford</a:t>
            </a:r>
            <a:endParaRPr sz="2500" dirty="0"/>
          </a:p>
          <a:p>
            <a:pPr marL="0" lvl="0" indent="0" algn="ctr" rtl="0">
              <a:spcBef>
                <a:spcPts val="0"/>
              </a:spcBef>
              <a:spcAft>
                <a:spcPts val="0"/>
              </a:spcAft>
              <a:buNone/>
            </a:pPr>
            <a:r>
              <a:rPr lang="en-GB" sz="2500" dirty="0"/>
              <a:t>5th June, 2024</a:t>
            </a:r>
            <a:endParaRPr sz="2500" dirty="0"/>
          </a:p>
          <a:p>
            <a:pPr marL="0" lvl="0" indent="0" algn="ctr" rtl="0">
              <a:spcBef>
                <a:spcPts val="0"/>
              </a:spcBef>
              <a:spcAft>
                <a:spcPts val="0"/>
              </a:spcAft>
              <a:buNone/>
            </a:pPr>
            <a:r>
              <a:rPr lang="en-GB" sz="2500" dirty="0" err="1"/>
              <a:t>Dr.</a:t>
            </a:r>
            <a:r>
              <a:rPr lang="en-GB" sz="2500" dirty="0"/>
              <a:t> Gillian </a:t>
            </a:r>
            <a:r>
              <a:rPr lang="en-GB" sz="2500" dirty="0" err="1"/>
              <a:t>Petrokofsky</a:t>
            </a:r>
            <a:endParaRPr sz="2500"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Evidence Based Medicine</a:t>
            </a:r>
            <a:endParaRPr/>
          </a:p>
        </p:txBody>
      </p:sp>
      <p:sp>
        <p:nvSpPr>
          <p:cNvPr id="243" name="Google Shape;243;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4" name="Google Shape;244;p41"/>
          <p:cNvPicPr preferRelativeResize="0"/>
          <p:nvPr/>
        </p:nvPicPr>
        <p:blipFill>
          <a:blip r:embed="rId3">
            <a:alphaModFix/>
          </a:blip>
          <a:stretch>
            <a:fillRect/>
          </a:stretch>
        </p:blipFill>
        <p:spPr>
          <a:xfrm>
            <a:off x="1752700" y="1152475"/>
            <a:ext cx="4555193" cy="3416400"/>
          </a:xfrm>
          <a:prstGeom prst="rect">
            <a:avLst/>
          </a:prstGeom>
          <a:noFill/>
          <a:ln>
            <a:noFill/>
          </a:ln>
        </p:spPr>
      </p:pic>
      <p:sp>
        <p:nvSpPr>
          <p:cNvPr id="245" name="Google Shape;245;p41"/>
          <p:cNvSpPr txBox="1"/>
          <p:nvPr/>
        </p:nvSpPr>
        <p:spPr>
          <a:xfrm>
            <a:off x="7550050" y="368100"/>
            <a:ext cx="12822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Times New Roman"/>
                <a:ea typeface="Times New Roman"/>
                <a:cs typeface="Times New Roman"/>
                <a:sym typeface="Times New Roman"/>
              </a:rPr>
              <a:t>EBM</a:t>
            </a: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445025"/>
            <a:ext cx="708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Stakeholder Engagement</a:t>
            </a:r>
            <a:endParaRPr/>
          </a:p>
        </p:txBody>
      </p:sp>
      <p:sp>
        <p:nvSpPr>
          <p:cNvPr id="251" name="Google Shape;251;p42"/>
          <p:cNvSpPr txBox="1">
            <a:spLocks noGrp="1"/>
          </p:cNvSpPr>
          <p:nvPr>
            <p:ph type="body" idx="1"/>
          </p:nvPr>
        </p:nvSpPr>
        <p:spPr>
          <a:xfrm>
            <a:off x="311700" y="1017725"/>
            <a:ext cx="4448100" cy="373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b="1"/>
              <a:t>Major benefits</a:t>
            </a:r>
            <a:endParaRPr sz="1600" b="1"/>
          </a:p>
          <a:p>
            <a:pPr marL="457200" lvl="0" indent="-317500" algn="l" rtl="0">
              <a:spcBef>
                <a:spcPts val="1600"/>
              </a:spcBef>
              <a:spcAft>
                <a:spcPts val="0"/>
              </a:spcAft>
              <a:buSzPts val="1400"/>
              <a:buAutoNum type="arabicPeriod"/>
            </a:pPr>
            <a:r>
              <a:rPr lang="en-GB"/>
              <a:t>Wider evidence base to draw on </a:t>
            </a:r>
            <a:endParaRPr/>
          </a:p>
          <a:p>
            <a:pPr marL="457200" lvl="0" indent="-317500" algn="l" rtl="0">
              <a:spcBef>
                <a:spcPts val="0"/>
              </a:spcBef>
              <a:spcAft>
                <a:spcPts val="0"/>
              </a:spcAft>
              <a:buSzPts val="1400"/>
              <a:buAutoNum type="arabicPeriod"/>
            </a:pPr>
            <a:r>
              <a:rPr lang="en-GB"/>
              <a:t>Greater public acceptance </a:t>
            </a:r>
            <a:endParaRPr/>
          </a:p>
          <a:p>
            <a:pPr marL="457200" lvl="0" indent="-317500" algn="l" rtl="0">
              <a:spcBef>
                <a:spcPts val="0"/>
              </a:spcBef>
              <a:spcAft>
                <a:spcPts val="0"/>
              </a:spcAft>
              <a:buSzPts val="1400"/>
              <a:buAutoNum type="arabicPeriod"/>
            </a:pPr>
            <a:r>
              <a:rPr lang="en-GB"/>
              <a:t>Wider communication of findings </a:t>
            </a:r>
            <a:endParaRPr/>
          </a:p>
          <a:p>
            <a:pPr marL="457200" lvl="0" indent="-317500" algn="l" rtl="0">
              <a:spcBef>
                <a:spcPts val="0"/>
              </a:spcBef>
              <a:spcAft>
                <a:spcPts val="0"/>
              </a:spcAft>
              <a:buSzPts val="1400"/>
              <a:buAutoNum type="arabicPeriod"/>
            </a:pPr>
            <a:r>
              <a:rPr lang="en-GB"/>
              <a:t>Increased likelihood of impact on decision-making</a:t>
            </a:r>
            <a:endParaRPr/>
          </a:p>
          <a:p>
            <a:pPr marL="0" lvl="0" indent="0" algn="l" rtl="0">
              <a:spcBef>
                <a:spcPts val="1600"/>
              </a:spcBef>
              <a:spcAft>
                <a:spcPts val="0"/>
              </a:spcAft>
              <a:buNone/>
            </a:pPr>
            <a:r>
              <a:rPr lang="en-GB" sz="1600" b="1"/>
              <a:t>Challenges</a:t>
            </a:r>
            <a:endParaRPr sz="1600" b="1"/>
          </a:p>
          <a:p>
            <a:pPr marL="457200" lvl="0" indent="-317500" algn="l" rtl="0">
              <a:spcBef>
                <a:spcPts val="1600"/>
              </a:spcBef>
              <a:spcAft>
                <a:spcPts val="0"/>
              </a:spcAft>
              <a:buSzPts val="1400"/>
              <a:buAutoNum type="arabicPeriod"/>
            </a:pPr>
            <a:r>
              <a:rPr lang="en-GB"/>
              <a:t>increased demand on time and resources</a:t>
            </a:r>
            <a:endParaRPr/>
          </a:p>
          <a:p>
            <a:pPr marL="457200" lvl="0" indent="-317500" algn="l" rtl="0">
              <a:spcBef>
                <a:spcPts val="0"/>
              </a:spcBef>
              <a:spcAft>
                <a:spcPts val="0"/>
              </a:spcAft>
              <a:buSzPts val="1400"/>
              <a:buAutoNum type="arabicPeriod"/>
            </a:pPr>
            <a:r>
              <a:rPr lang="en-GB"/>
              <a:t>potential for marginalising or favouring certain groups of stakeholders</a:t>
            </a:r>
            <a:endParaRPr/>
          </a:p>
          <a:p>
            <a:pPr marL="457200" lvl="0" indent="-317500" algn="l" rtl="0">
              <a:spcBef>
                <a:spcPts val="0"/>
              </a:spcBef>
              <a:spcAft>
                <a:spcPts val="0"/>
              </a:spcAft>
              <a:buSzPts val="1400"/>
              <a:buAutoNum type="arabicPeriod"/>
            </a:pPr>
            <a:r>
              <a:rPr lang="en-GB"/>
              <a:t>Potential for  biased representation of true stakeholder groups</a:t>
            </a:r>
            <a:endParaRPr/>
          </a:p>
        </p:txBody>
      </p:sp>
      <p:sp>
        <p:nvSpPr>
          <p:cNvPr id="252" name="Google Shape;252;p4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53" name="Google Shape;253;p42"/>
          <p:cNvPicPr preferRelativeResize="0"/>
          <p:nvPr/>
        </p:nvPicPr>
        <p:blipFill>
          <a:blip r:embed="rId3">
            <a:alphaModFix/>
          </a:blip>
          <a:stretch>
            <a:fillRect/>
          </a:stretch>
        </p:blipFill>
        <p:spPr>
          <a:xfrm>
            <a:off x="4937263" y="1464337"/>
            <a:ext cx="3790176" cy="2841774"/>
          </a:xfrm>
          <a:prstGeom prst="rect">
            <a:avLst/>
          </a:prstGeom>
          <a:noFill/>
          <a:ln>
            <a:noFill/>
          </a:ln>
        </p:spPr>
      </p:pic>
      <p:sp>
        <p:nvSpPr>
          <p:cNvPr id="254" name="Google Shape;254;p42"/>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Stakeholders</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Systematic Review for Decision-Making</a:t>
            </a:r>
            <a:endParaRPr sz="2300"/>
          </a:p>
        </p:txBody>
      </p:sp>
      <p:sp>
        <p:nvSpPr>
          <p:cNvPr id="260" name="Google Shape;260;p43"/>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Process</a:t>
            </a:r>
            <a:endParaRPr>
              <a:solidFill>
                <a:schemeClr val="lt1"/>
              </a:solidFill>
              <a:latin typeface="Libre Baskerville"/>
              <a:ea typeface="Libre Baskerville"/>
              <a:cs typeface="Libre Baskerville"/>
              <a:sym typeface="Libre Baskerville"/>
            </a:endParaRPr>
          </a:p>
        </p:txBody>
      </p:sp>
      <p:sp>
        <p:nvSpPr>
          <p:cNvPr id="261" name="Google Shape;261;p43"/>
          <p:cNvSpPr/>
          <p:nvPr/>
        </p:nvSpPr>
        <p:spPr>
          <a:xfrm>
            <a:off x="3580425" y="3789400"/>
            <a:ext cx="3258600" cy="777000"/>
          </a:xfrm>
          <a:prstGeom prst="rect">
            <a:avLst/>
          </a:prstGeom>
          <a:solidFill>
            <a:srgbClr val="ACA8A8">
              <a:alpha val="48600"/>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Times New Roman"/>
              <a:buAutoNum type="arabicPeriod"/>
            </a:pPr>
            <a:r>
              <a:rPr lang="en-GB" sz="1200">
                <a:latin typeface="Times New Roman"/>
                <a:ea typeface="Times New Roman"/>
                <a:cs typeface="Times New Roman"/>
                <a:sym typeface="Times New Roman"/>
              </a:rPr>
              <a:t>Question Framing</a:t>
            </a:r>
            <a:endParaRPr sz="9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Policy and/or practise relevance</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Involves stakeholders</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Iterative process</a:t>
            </a:r>
            <a:endParaRPr sz="1000">
              <a:latin typeface="Times New Roman"/>
              <a:ea typeface="Times New Roman"/>
              <a:cs typeface="Times New Roman"/>
              <a:sym typeface="Times New Roman"/>
            </a:endParaRPr>
          </a:p>
        </p:txBody>
      </p:sp>
      <p:sp>
        <p:nvSpPr>
          <p:cNvPr id="262" name="Google Shape;262;p43"/>
          <p:cNvSpPr/>
          <p:nvPr/>
        </p:nvSpPr>
        <p:spPr>
          <a:xfrm>
            <a:off x="4646100" y="2565113"/>
            <a:ext cx="3258600" cy="949200"/>
          </a:xfrm>
          <a:prstGeom prst="rect">
            <a:avLst/>
          </a:prstGeom>
          <a:solidFill>
            <a:srgbClr val="ACA8A8">
              <a:alpha val="48600"/>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  2.  	Rigorous Review Methodology</a:t>
            </a:r>
            <a:endParaRPr sz="12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Driven by protocol</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Comprehensive</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Transparent </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Repeatable</a:t>
            </a:r>
            <a:endParaRPr sz="1000">
              <a:latin typeface="Times New Roman"/>
              <a:ea typeface="Times New Roman"/>
              <a:cs typeface="Times New Roman"/>
              <a:sym typeface="Times New Roman"/>
            </a:endParaRPr>
          </a:p>
        </p:txBody>
      </p:sp>
      <p:sp>
        <p:nvSpPr>
          <p:cNvPr id="263" name="Google Shape;263;p43"/>
          <p:cNvSpPr/>
          <p:nvPr/>
        </p:nvSpPr>
        <p:spPr>
          <a:xfrm>
            <a:off x="5542500" y="1431425"/>
            <a:ext cx="3258600" cy="858600"/>
          </a:xfrm>
          <a:prstGeom prst="rect">
            <a:avLst/>
          </a:prstGeom>
          <a:solidFill>
            <a:srgbClr val="ACA8A8">
              <a:alpha val="48600"/>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Times New Roman"/>
                <a:ea typeface="Times New Roman"/>
                <a:cs typeface="Times New Roman"/>
                <a:sym typeface="Times New Roman"/>
              </a:rPr>
              <a:t>  3.  	Engage Wider Community with Findings</a:t>
            </a:r>
            <a:endParaRPr sz="12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Practitioners</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Policy makers</a:t>
            </a:r>
            <a:endParaRPr sz="1000">
              <a:latin typeface="Times New Roman"/>
              <a:ea typeface="Times New Roman"/>
              <a:cs typeface="Times New Roman"/>
              <a:sym typeface="Times New Roman"/>
            </a:endParaRPr>
          </a:p>
          <a:p>
            <a:pPr marL="914400" lvl="0" indent="-292100" algn="l" rtl="0">
              <a:spcBef>
                <a:spcPts val="0"/>
              </a:spcBef>
              <a:spcAft>
                <a:spcPts val="0"/>
              </a:spcAft>
              <a:buSzPts val="1000"/>
              <a:buFont typeface="Times New Roman"/>
              <a:buChar char="-"/>
            </a:pPr>
            <a:r>
              <a:rPr lang="en-GB" sz="1000">
                <a:latin typeface="Times New Roman"/>
                <a:ea typeface="Times New Roman"/>
                <a:cs typeface="Times New Roman"/>
                <a:sym typeface="Times New Roman"/>
              </a:rPr>
              <a:t>Academics</a:t>
            </a:r>
            <a:endParaRPr sz="1000">
              <a:latin typeface="Times New Roman"/>
              <a:ea typeface="Times New Roman"/>
              <a:cs typeface="Times New Roman"/>
              <a:sym typeface="Times New Roman"/>
            </a:endParaRPr>
          </a:p>
        </p:txBody>
      </p:sp>
      <p:sp>
        <p:nvSpPr>
          <p:cNvPr id="264" name="Google Shape;264;p43"/>
          <p:cNvSpPr/>
          <p:nvPr/>
        </p:nvSpPr>
        <p:spPr>
          <a:xfrm>
            <a:off x="1754975" y="3469034"/>
            <a:ext cx="1752000" cy="9492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solidFill>
                  <a:schemeClr val="dk1"/>
                </a:solidFill>
                <a:latin typeface="Times New Roman"/>
                <a:ea typeface="Times New Roman"/>
                <a:cs typeface="Times New Roman"/>
                <a:sym typeface="Times New Roman"/>
              </a:rPr>
              <a:t>Policy-relevant question</a:t>
            </a:r>
            <a:endParaRPr sz="1300">
              <a:solidFill>
                <a:schemeClr val="dk1"/>
              </a:solidFill>
              <a:latin typeface="Times New Roman"/>
              <a:ea typeface="Times New Roman"/>
              <a:cs typeface="Times New Roman"/>
              <a:sym typeface="Times New Roman"/>
            </a:endParaRPr>
          </a:p>
        </p:txBody>
      </p:sp>
      <p:sp>
        <p:nvSpPr>
          <p:cNvPr id="265" name="Google Shape;265;p43"/>
          <p:cNvSpPr/>
          <p:nvPr/>
        </p:nvSpPr>
        <p:spPr>
          <a:xfrm>
            <a:off x="2820011" y="2318224"/>
            <a:ext cx="1752000" cy="9492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solidFill>
                  <a:schemeClr val="dk1"/>
                </a:solidFill>
                <a:latin typeface="Times New Roman"/>
                <a:ea typeface="Times New Roman"/>
                <a:cs typeface="Times New Roman"/>
                <a:sym typeface="Times New Roman"/>
              </a:rPr>
              <a:t>Systematic review of the evidence</a:t>
            </a:r>
            <a:endParaRPr sz="1300">
              <a:solidFill>
                <a:schemeClr val="dk1"/>
              </a:solidFill>
              <a:latin typeface="Times New Roman"/>
              <a:ea typeface="Times New Roman"/>
              <a:cs typeface="Times New Roman"/>
              <a:sym typeface="Times New Roman"/>
            </a:endParaRPr>
          </a:p>
        </p:txBody>
      </p:sp>
      <p:sp>
        <p:nvSpPr>
          <p:cNvPr id="266" name="Google Shape;266;p43"/>
          <p:cNvSpPr/>
          <p:nvPr/>
        </p:nvSpPr>
        <p:spPr>
          <a:xfrm>
            <a:off x="3696008" y="1167413"/>
            <a:ext cx="1752000" cy="9492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solidFill>
                  <a:schemeClr val="dk1"/>
                </a:solidFill>
                <a:latin typeface="Times New Roman"/>
                <a:ea typeface="Times New Roman"/>
                <a:cs typeface="Times New Roman"/>
                <a:sym typeface="Times New Roman"/>
              </a:rPr>
              <a:t>Actively disseminate results</a:t>
            </a:r>
            <a:endParaRPr sz="1300">
              <a:solidFill>
                <a:schemeClr val="dk1"/>
              </a:solidFill>
              <a:latin typeface="Times New Roman"/>
              <a:ea typeface="Times New Roman"/>
              <a:cs typeface="Times New Roman"/>
              <a:sym typeface="Times New Roman"/>
            </a:endParaRPr>
          </a:p>
        </p:txBody>
      </p:sp>
      <p:sp>
        <p:nvSpPr>
          <p:cNvPr id="267" name="Google Shape;267;p43"/>
          <p:cNvSpPr/>
          <p:nvPr/>
        </p:nvSpPr>
        <p:spPr>
          <a:xfrm rot="-3023735">
            <a:off x="292933" y="2381785"/>
            <a:ext cx="3862218" cy="379927"/>
          </a:xfrm>
          <a:prstGeom prst="ellipse">
            <a:avLst/>
          </a:prstGeom>
          <a:solidFill>
            <a:schemeClr val="lt2"/>
          </a:solidFill>
          <a:ln w="9525" cap="flat" cmpd="sng">
            <a:solidFill>
              <a:srgbClr val="0F69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Collaboration</a:t>
            </a:r>
            <a:endParaRPr/>
          </a:p>
        </p:txBody>
      </p:sp>
      <p:sp>
        <p:nvSpPr>
          <p:cNvPr id="268" name="Google Shape;268;p43"/>
          <p:cNvSpPr txBox="1"/>
          <p:nvPr/>
        </p:nvSpPr>
        <p:spPr>
          <a:xfrm>
            <a:off x="0" y="4418225"/>
            <a:ext cx="31014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Times New Roman"/>
                <a:ea typeface="Times New Roman"/>
                <a:cs typeface="Times New Roman"/>
                <a:sym typeface="Times New Roman"/>
              </a:rPr>
              <a:t>Adapted from Petrokofsky et al. (2011)</a:t>
            </a:r>
            <a:endParaRPr sz="1000">
              <a:latin typeface="Times New Roman"/>
              <a:ea typeface="Times New Roman"/>
              <a:cs typeface="Times New Roman"/>
              <a:sym typeface="Times New Roman"/>
            </a:endParaRPr>
          </a:p>
        </p:txBody>
      </p:sp>
      <p:cxnSp>
        <p:nvCxnSpPr>
          <p:cNvPr id="269" name="Google Shape;269;p43"/>
          <p:cNvCxnSpPr/>
          <p:nvPr/>
        </p:nvCxnSpPr>
        <p:spPr>
          <a:xfrm rot="10800000" flipH="1">
            <a:off x="3991700" y="1623275"/>
            <a:ext cx="1950900" cy="2339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311700" y="445025"/>
            <a:ext cx="708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Systematic search, select, synthesise</a:t>
            </a:r>
            <a:endParaRPr sz="2300"/>
          </a:p>
        </p:txBody>
      </p:sp>
      <p:sp>
        <p:nvSpPr>
          <p:cNvPr id="275" name="Google Shape;275;p44"/>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Review process</a:t>
            </a:r>
            <a:endParaRPr>
              <a:solidFill>
                <a:schemeClr val="lt1"/>
              </a:solidFill>
              <a:latin typeface="Libre Baskerville"/>
              <a:ea typeface="Libre Baskerville"/>
              <a:cs typeface="Libre Baskerville"/>
              <a:sym typeface="Libre Baskerville"/>
            </a:endParaRPr>
          </a:p>
        </p:txBody>
      </p:sp>
      <p:sp>
        <p:nvSpPr>
          <p:cNvPr id="276" name="Google Shape;276;p44"/>
          <p:cNvSpPr txBox="1"/>
          <p:nvPr/>
        </p:nvSpPr>
        <p:spPr>
          <a:xfrm>
            <a:off x="1370850" y="3768100"/>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Times New Roman"/>
                <a:ea typeface="Times New Roman"/>
                <a:cs typeface="Times New Roman"/>
                <a:sym typeface="Times New Roman"/>
              </a:rPr>
              <a:t>Synthesise</a:t>
            </a:r>
            <a:endParaRPr sz="2000">
              <a:latin typeface="Times New Roman"/>
              <a:ea typeface="Times New Roman"/>
              <a:cs typeface="Times New Roman"/>
              <a:sym typeface="Times New Roman"/>
            </a:endParaRPr>
          </a:p>
        </p:txBody>
      </p:sp>
      <p:sp>
        <p:nvSpPr>
          <p:cNvPr id="277" name="Google Shape;277;p44"/>
          <p:cNvSpPr txBox="1"/>
          <p:nvPr/>
        </p:nvSpPr>
        <p:spPr>
          <a:xfrm>
            <a:off x="1370850" y="1302825"/>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Times New Roman"/>
                <a:ea typeface="Times New Roman"/>
                <a:cs typeface="Times New Roman"/>
                <a:sym typeface="Times New Roman"/>
              </a:rPr>
              <a:t>Search</a:t>
            </a:r>
            <a:endParaRPr sz="2000">
              <a:latin typeface="Times New Roman"/>
              <a:ea typeface="Times New Roman"/>
              <a:cs typeface="Times New Roman"/>
              <a:sym typeface="Times New Roman"/>
            </a:endParaRPr>
          </a:p>
        </p:txBody>
      </p:sp>
      <p:pic>
        <p:nvPicPr>
          <p:cNvPr id="278" name="Google Shape;278;p44" descr="S"/>
          <p:cNvPicPr preferRelativeResize="0"/>
          <p:nvPr/>
        </p:nvPicPr>
        <p:blipFill rotWithShape="1">
          <a:blip r:embed="rId3">
            <a:alphaModFix/>
          </a:blip>
          <a:srcRect l="59" t="3261" r="69" b="2735"/>
          <a:stretch/>
        </p:blipFill>
        <p:spPr>
          <a:xfrm>
            <a:off x="3222925" y="1030275"/>
            <a:ext cx="2254975" cy="3629250"/>
          </a:xfrm>
          <a:prstGeom prst="rect">
            <a:avLst/>
          </a:prstGeom>
          <a:noFill/>
          <a:ln>
            <a:noFill/>
          </a:ln>
        </p:spPr>
      </p:pic>
      <p:sp>
        <p:nvSpPr>
          <p:cNvPr id="279" name="Google Shape;279;p44"/>
          <p:cNvSpPr txBox="1"/>
          <p:nvPr/>
        </p:nvSpPr>
        <p:spPr>
          <a:xfrm>
            <a:off x="1370850" y="2595150"/>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latin typeface="Times New Roman"/>
                <a:ea typeface="Times New Roman"/>
                <a:cs typeface="Times New Roman"/>
                <a:sym typeface="Times New Roman"/>
              </a:rPr>
              <a:t>Select</a:t>
            </a:r>
            <a:endParaRPr sz="2000">
              <a:latin typeface="Times New Roman"/>
              <a:ea typeface="Times New Roman"/>
              <a:cs typeface="Times New Roman"/>
              <a:sym typeface="Times New Roman"/>
            </a:endParaRPr>
          </a:p>
        </p:txBody>
      </p:sp>
      <p:sp>
        <p:nvSpPr>
          <p:cNvPr id="280" name="Google Shape;280;p44"/>
          <p:cNvSpPr txBox="1"/>
          <p:nvPr/>
        </p:nvSpPr>
        <p:spPr>
          <a:xfrm>
            <a:off x="6603950" y="1302825"/>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latin typeface="Times New Roman"/>
                <a:ea typeface="Times New Roman"/>
                <a:cs typeface="Times New Roman"/>
                <a:sym typeface="Times New Roman"/>
              </a:rPr>
              <a:t>10%</a:t>
            </a:r>
            <a:endParaRPr sz="2000" dirty="0">
              <a:latin typeface="Times New Roman"/>
              <a:ea typeface="Times New Roman"/>
              <a:cs typeface="Times New Roman"/>
              <a:sym typeface="Times New Roman"/>
            </a:endParaRPr>
          </a:p>
        </p:txBody>
      </p:sp>
      <p:sp>
        <p:nvSpPr>
          <p:cNvPr id="281" name="Google Shape;281;p44"/>
          <p:cNvSpPr txBox="1"/>
          <p:nvPr/>
        </p:nvSpPr>
        <p:spPr>
          <a:xfrm>
            <a:off x="6603950" y="2595150"/>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latin typeface="Times New Roman"/>
                <a:ea typeface="Times New Roman"/>
                <a:cs typeface="Times New Roman"/>
                <a:sym typeface="Times New Roman"/>
              </a:rPr>
              <a:t>40%</a:t>
            </a:r>
            <a:endParaRPr sz="2000" dirty="0">
              <a:latin typeface="Times New Roman"/>
              <a:ea typeface="Times New Roman"/>
              <a:cs typeface="Times New Roman"/>
              <a:sym typeface="Times New Roman"/>
            </a:endParaRPr>
          </a:p>
        </p:txBody>
      </p:sp>
      <p:sp>
        <p:nvSpPr>
          <p:cNvPr id="282" name="Google Shape;282;p44"/>
          <p:cNvSpPr txBox="1"/>
          <p:nvPr/>
        </p:nvSpPr>
        <p:spPr>
          <a:xfrm>
            <a:off x="6603950" y="3768100"/>
            <a:ext cx="1467900" cy="4995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dirty="0">
                <a:latin typeface="Times New Roman"/>
                <a:ea typeface="Times New Roman"/>
                <a:cs typeface="Times New Roman"/>
                <a:sym typeface="Times New Roman"/>
              </a:rPr>
              <a:t>50%</a:t>
            </a:r>
            <a:endParaRPr sz="2000" dirty="0">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300"/>
              <a:t>Steps Involved </a:t>
            </a:r>
            <a:endParaRPr sz="2300"/>
          </a:p>
          <a:p>
            <a:pPr marL="0" lvl="0" indent="0" algn="l" rtl="0">
              <a:spcBef>
                <a:spcPts val="0"/>
              </a:spcBef>
              <a:spcAft>
                <a:spcPts val="0"/>
              </a:spcAft>
              <a:buNone/>
            </a:pPr>
            <a:endParaRPr sz="2300"/>
          </a:p>
        </p:txBody>
      </p:sp>
      <p:sp>
        <p:nvSpPr>
          <p:cNvPr id="288" name="Google Shape;288;p45"/>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Steps</a:t>
            </a:r>
            <a:endParaRPr>
              <a:solidFill>
                <a:schemeClr val="lt1"/>
              </a:solidFill>
              <a:latin typeface="Libre Baskerville"/>
              <a:ea typeface="Libre Baskerville"/>
              <a:cs typeface="Libre Baskerville"/>
              <a:sym typeface="Libre Baskerville"/>
            </a:endParaRPr>
          </a:p>
        </p:txBody>
      </p:sp>
      <p:sp>
        <p:nvSpPr>
          <p:cNvPr id="289" name="Google Shape;289;p45"/>
          <p:cNvSpPr/>
          <p:nvPr/>
        </p:nvSpPr>
        <p:spPr>
          <a:xfrm>
            <a:off x="1585475" y="1170375"/>
            <a:ext cx="1711200" cy="867600"/>
          </a:xfrm>
          <a:prstGeom prst="roundRect">
            <a:avLst>
              <a:gd name="adj" fmla="val 16667"/>
            </a:avLst>
          </a:prstGeom>
          <a:gradFill>
            <a:gsLst>
              <a:gs pos="0">
                <a:srgbClr val="F5D0D0"/>
              </a:gs>
              <a:gs pos="100000">
                <a:srgbClr val="D96868"/>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1. Formulate clear &amp; specific question</a:t>
            </a:r>
            <a:endParaRPr>
              <a:latin typeface="Times New Roman"/>
              <a:ea typeface="Times New Roman"/>
              <a:cs typeface="Times New Roman"/>
              <a:sym typeface="Times New Roman"/>
            </a:endParaRPr>
          </a:p>
        </p:txBody>
      </p:sp>
      <p:sp>
        <p:nvSpPr>
          <p:cNvPr id="290" name="Google Shape;290;p45"/>
          <p:cNvSpPr/>
          <p:nvPr/>
        </p:nvSpPr>
        <p:spPr>
          <a:xfrm>
            <a:off x="1585475" y="2442325"/>
            <a:ext cx="1711200" cy="867600"/>
          </a:xfrm>
          <a:prstGeom prst="roundRect">
            <a:avLst>
              <a:gd name="adj" fmla="val 16667"/>
            </a:avLst>
          </a:prstGeom>
          <a:gradFill>
            <a:gsLst>
              <a:gs pos="0">
                <a:srgbClr val="F5D0D0"/>
              </a:gs>
              <a:gs pos="100000">
                <a:srgbClr val="D96868"/>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2.Develop the Protocol</a:t>
            </a:r>
            <a:endParaRPr>
              <a:latin typeface="Times New Roman"/>
              <a:ea typeface="Times New Roman"/>
              <a:cs typeface="Times New Roman"/>
              <a:sym typeface="Times New Roman"/>
            </a:endParaRPr>
          </a:p>
        </p:txBody>
      </p:sp>
      <p:sp>
        <p:nvSpPr>
          <p:cNvPr id="291" name="Google Shape;291;p45"/>
          <p:cNvSpPr/>
          <p:nvPr/>
        </p:nvSpPr>
        <p:spPr>
          <a:xfrm>
            <a:off x="1585475" y="3714275"/>
            <a:ext cx="1711200" cy="867600"/>
          </a:xfrm>
          <a:prstGeom prst="roundRect">
            <a:avLst>
              <a:gd name="adj" fmla="val 16667"/>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3.Conduct comprehensive literature search</a:t>
            </a:r>
            <a:endParaRPr>
              <a:latin typeface="Times New Roman"/>
              <a:ea typeface="Times New Roman"/>
              <a:cs typeface="Times New Roman"/>
              <a:sym typeface="Times New Roman"/>
            </a:endParaRPr>
          </a:p>
        </p:txBody>
      </p:sp>
      <p:sp>
        <p:nvSpPr>
          <p:cNvPr id="292" name="Google Shape;292;p45"/>
          <p:cNvSpPr/>
          <p:nvPr/>
        </p:nvSpPr>
        <p:spPr>
          <a:xfrm>
            <a:off x="3716400" y="1170375"/>
            <a:ext cx="1711200" cy="867600"/>
          </a:xfrm>
          <a:prstGeom prst="roundRect">
            <a:avLst>
              <a:gd name="adj" fmla="val 16667"/>
            </a:avLst>
          </a:prstGeom>
          <a:gradFill>
            <a:gsLst>
              <a:gs pos="0">
                <a:srgbClr val="D4E5F5"/>
              </a:gs>
              <a:gs pos="100000">
                <a:srgbClr val="70A4D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6.Data synthesis</a:t>
            </a:r>
            <a:endParaRPr>
              <a:latin typeface="Times New Roman"/>
              <a:ea typeface="Times New Roman"/>
              <a:cs typeface="Times New Roman"/>
              <a:sym typeface="Times New Roman"/>
            </a:endParaRPr>
          </a:p>
        </p:txBody>
      </p:sp>
      <p:sp>
        <p:nvSpPr>
          <p:cNvPr id="293" name="Google Shape;293;p45"/>
          <p:cNvSpPr/>
          <p:nvPr/>
        </p:nvSpPr>
        <p:spPr>
          <a:xfrm>
            <a:off x="3716400" y="2442325"/>
            <a:ext cx="1711200" cy="867600"/>
          </a:xfrm>
          <a:prstGeom prst="roundRect">
            <a:avLst>
              <a:gd name="adj" fmla="val 16667"/>
            </a:avLst>
          </a:prstGeom>
          <a:gradFill>
            <a:gsLst>
              <a:gs pos="0">
                <a:srgbClr val="DBD4EB"/>
              </a:gs>
              <a:gs pos="100000">
                <a:srgbClr val="9180BB"/>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5.Collect &amp; extract data</a:t>
            </a:r>
            <a:endParaRPr>
              <a:latin typeface="Times New Roman"/>
              <a:ea typeface="Times New Roman"/>
              <a:cs typeface="Times New Roman"/>
              <a:sym typeface="Times New Roman"/>
            </a:endParaRPr>
          </a:p>
        </p:txBody>
      </p:sp>
      <p:sp>
        <p:nvSpPr>
          <p:cNvPr id="294" name="Google Shape;294;p45"/>
          <p:cNvSpPr/>
          <p:nvPr/>
        </p:nvSpPr>
        <p:spPr>
          <a:xfrm>
            <a:off x="3716400" y="3714275"/>
            <a:ext cx="1711200" cy="867600"/>
          </a:xfrm>
          <a:prstGeom prst="roundRect">
            <a:avLst>
              <a:gd name="adj" fmla="val 16667"/>
            </a:avLst>
          </a:prstGeom>
          <a:gradFill>
            <a:gsLst>
              <a:gs pos="0">
                <a:srgbClr val="DBD4EB"/>
              </a:gs>
              <a:gs pos="100000">
                <a:srgbClr val="9180BB"/>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4.Screen &amp; select studies</a:t>
            </a:r>
            <a:endParaRPr>
              <a:latin typeface="Times New Roman"/>
              <a:ea typeface="Times New Roman"/>
              <a:cs typeface="Times New Roman"/>
              <a:sym typeface="Times New Roman"/>
            </a:endParaRPr>
          </a:p>
        </p:txBody>
      </p:sp>
      <p:sp>
        <p:nvSpPr>
          <p:cNvPr id="295" name="Google Shape;295;p45"/>
          <p:cNvSpPr/>
          <p:nvPr/>
        </p:nvSpPr>
        <p:spPr>
          <a:xfrm>
            <a:off x="5847325" y="1170375"/>
            <a:ext cx="1711200" cy="867600"/>
          </a:xfrm>
          <a:prstGeom prst="roundRect">
            <a:avLst>
              <a:gd name="adj" fmla="val 16667"/>
            </a:avLst>
          </a:prstGeom>
          <a:gradFill>
            <a:gsLst>
              <a:gs pos="0">
                <a:srgbClr val="D4E5F5"/>
              </a:gs>
              <a:gs pos="100000">
                <a:srgbClr val="70A4D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7.Report writing</a:t>
            </a:r>
            <a:endParaRPr>
              <a:latin typeface="Times New Roman"/>
              <a:ea typeface="Times New Roman"/>
              <a:cs typeface="Times New Roman"/>
              <a:sym typeface="Times New Roman"/>
            </a:endParaRPr>
          </a:p>
        </p:txBody>
      </p:sp>
      <p:sp>
        <p:nvSpPr>
          <p:cNvPr id="296" name="Google Shape;296;p45"/>
          <p:cNvSpPr/>
          <p:nvPr/>
        </p:nvSpPr>
        <p:spPr>
          <a:xfrm>
            <a:off x="5847325" y="2442325"/>
            <a:ext cx="1711200" cy="867600"/>
          </a:xfrm>
          <a:prstGeom prst="roundRect">
            <a:avLst>
              <a:gd name="adj" fmla="val 16667"/>
            </a:avLst>
          </a:prstGeom>
          <a:gradFill>
            <a:gsLst>
              <a:gs pos="0">
                <a:srgbClr val="D4E5F5"/>
              </a:gs>
              <a:gs pos="100000">
                <a:srgbClr val="70A4D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8.Interpret the results</a:t>
            </a:r>
            <a:endParaRPr>
              <a:latin typeface="Times New Roman"/>
              <a:ea typeface="Times New Roman"/>
              <a:cs typeface="Times New Roman"/>
              <a:sym typeface="Times New Roman"/>
            </a:endParaRPr>
          </a:p>
        </p:txBody>
      </p:sp>
      <p:sp>
        <p:nvSpPr>
          <p:cNvPr id="297" name="Google Shape;297;p45"/>
          <p:cNvSpPr/>
          <p:nvPr/>
        </p:nvSpPr>
        <p:spPr>
          <a:xfrm>
            <a:off x="5847325" y="3714275"/>
            <a:ext cx="1711200" cy="867600"/>
          </a:xfrm>
          <a:prstGeom prst="roundRect">
            <a:avLst>
              <a:gd name="adj" fmla="val 16667"/>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a:ea typeface="Times New Roman"/>
                <a:cs typeface="Times New Roman"/>
                <a:sym typeface="Times New Roman"/>
              </a:rPr>
              <a:t>9.Share findings with stakeholders </a:t>
            </a:r>
            <a:endParaRPr>
              <a:latin typeface="Times New Roman"/>
              <a:ea typeface="Times New Roman"/>
              <a:cs typeface="Times New Roman"/>
              <a:sym typeface="Times New Roman"/>
            </a:endParaRPr>
          </a:p>
        </p:txBody>
      </p:sp>
      <p:sp>
        <p:nvSpPr>
          <p:cNvPr id="298" name="Google Shape;298;p45"/>
          <p:cNvSpPr/>
          <p:nvPr/>
        </p:nvSpPr>
        <p:spPr>
          <a:xfrm>
            <a:off x="2346875" y="205940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5"/>
          <p:cNvSpPr/>
          <p:nvPr/>
        </p:nvSpPr>
        <p:spPr>
          <a:xfrm>
            <a:off x="2346875" y="333135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5"/>
          <p:cNvSpPr/>
          <p:nvPr/>
        </p:nvSpPr>
        <p:spPr>
          <a:xfrm rot="-5400000">
            <a:off x="3412159" y="3967411"/>
            <a:ext cx="188400" cy="3612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5"/>
          <p:cNvSpPr/>
          <p:nvPr/>
        </p:nvSpPr>
        <p:spPr>
          <a:xfrm>
            <a:off x="6608725" y="205940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5"/>
          <p:cNvSpPr/>
          <p:nvPr/>
        </p:nvSpPr>
        <p:spPr>
          <a:xfrm>
            <a:off x="6608725" y="333135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5"/>
          <p:cNvSpPr/>
          <p:nvPr/>
        </p:nvSpPr>
        <p:spPr>
          <a:xfrm rot="10800000">
            <a:off x="4477800" y="333135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5"/>
          <p:cNvSpPr/>
          <p:nvPr/>
        </p:nvSpPr>
        <p:spPr>
          <a:xfrm rot="10800000">
            <a:off x="4477800" y="2059400"/>
            <a:ext cx="188400" cy="3615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5"/>
          <p:cNvSpPr/>
          <p:nvPr/>
        </p:nvSpPr>
        <p:spPr>
          <a:xfrm rot="-5400000">
            <a:off x="5543271" y="1423586"/>
            <a:ext cx="188400" cy="361200"/>
          </a:xfrm>
          <a:prstGeom prst="downArrow">
            <a:avLst>
              <a:gd name="adj1" fmla="val 50000"/>
              <a:gd name="adj2" fmla="val 86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title"/>
          </p:nvPr>
        </p:nvSpPr>
        <p:spPr>
          <a:xfrm>
            <a:off x="317625" y="92700"/>
            <a:ext cx="7070100" cy="8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Practice Guidelines</a:t>
            </a:r>
            <a:endParaRPr/>
          </a:p>
          <a:p>
            <a:pPr marL="0" lvl="0" indent="0" algn="l" rtl="0">
              <a:spcBef>
                <a:spcPts val="0"/>
              </a:spcBef>
              <a:spcAft>
                <a:spcPts val="0"/>
              </a:spcAft>
              <a:buNone/>
            </a:pPr>
            <a:endParaRPr/>
          </a:p>
        </p:txBody>
      </p:sp>
      <p:sp>
        <p:nvSpPr>
          <p:cNvPr id="311" name="Google Shape;311;p46"/>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a:solidFill>
                  <a:schemeClr val="lt1"/>
                </a:solidFill>
                <a:latin typeface="Libre Baskerville"/>
                <a:ea typeface="Libre Baskerville"/>
                <a:cs typeface="Libre Baskerville"/>
                <a:sym typeface="Libre Baskerville"/>
              </a:rPr>
              <a:t>Good practice</a:t>
            </a:r>
            <a:endParaRPr/>
          </a:p>
        </p:txBody>
      </p:sp>
      <p:sp>
        <p:nvSpPr>
          <p:cNvPr id="312" name="Google Shape;312;p46"/>
          <p:cNvSpPr txBox="1"/>
          <p:nvPr/>
        </p:nvSpPr>
        <p:spPr>
          <a:xfrm>
            <a:off x="5097125" y="4367050"/>
            <a:ext cx="59790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3"/>
              </a:rPr>
              <a:t>https://www.environmentalevidence.org/information-for-authors</a:t>
            </a:r>
            <a:endParaRPr/>
          </a:p>
        </p:txBody>
      </p:sp>
      <p:pic>
        <p:nvPicPr>
          <p:cNvPr id="313" name="Google Shape;313;p46"/>
          <p:cNvPicPr preferRelativeResize="0"/>
          <p:nvPr/>
        </p:nvPicPr>
        <p:blipFill>
          <a:blip r:embed="rId4">
            <a:alphaModFix/>
          </a:blip>
          <a:stretch>
            <a:fillRect/>
          </a:stretch>
        </p:blipFill>
        <p:spPr>
          <a:xfrm>
            <a:off x="2091175" y="1128900"/>
            <a:ext cx="4792323" cy="33241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7"/>
          <p:cNvPicPr preferRelativeResize="0"/>
          <p:nvPr/>
        </p:nvPicPr>
        <p:blipFill>
          <a:blip r:embed="rId3">
            <a:alphaModFix/>
          </a:blip>
          <a:stretch>
            <a:fillRect/>
          </a:stretch>
        </p:blipFill>
        <p:spPr>
          <a:xfrm>
            <a:off x="1814150" y="1216788"/>
            <a:ext cx="5515675" cy="3419725"/>
          </a:xfrm>
          <a:prstGeom prst="rect">
            <a:avLst/>
          </a:prstGeom>
          <a:noFill/>
          <a:ln>
            <a:noFill/>
          </a:ln>
          <a:effectLst>
            <a:outerShdw blurRad="57150" dist="19050" dir="5400000" algn="bl" rotWithShape="0">
              <a:srgbClr val="000000">
                <a:alpha val="50000"/>
              </a:srgbClr>
            </a:outerShdw>
          </a:effectLst>
        </p:spPr>
      </p:pic>
      <p:sp>
        <p:nvSpPr>
          <p:cNvPr id="319" name="Google Shape;319;p47"/>
          <p:cNvSpPr txBox="1">
            <a:spLocks noGrp="1"/>
          </p:cNvSpPr>
          <p:nvPr>
            <p:ph type="title"/>
          </p:nvPr>
        </p:nvSpPr>
        <p:spPr>
          <a:xfrm>
            <a:off x="302625" y="425075"/>
            <a:ext cx="708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Systematic Collaboration</a:t>
            </a:r>
            <a:endParaRPr sz="2300"/>
          </a:p>
        </p:txBody>
      </p:sp>
      <p:sp>
        <p:nvSpPr>
          <p:cNvPr id="320" name="Google Shape;320;p47"/>
          <p:cNvSpPr txBox="1"/>
          <p:nvPr/>
        </p:nvSpPr>
        <p:spPr>
          <a:xfrm>
            <a:off x="3652975" y="2611200"/>
            <a:ext cx="1895700" cy="630900"/>
          </a:xfrm>
          <a:prstGeom prst="rect">
            <a:avLst/>
          </a:prstGeom>
          <a:noFill/>
          <a:ln>
            <a:noFill/>
          </a:ln>
          <a:effectLst>
            <a:outerShdw blurRad="57150" dist="19050" dir="5400000" algn="bl" rotWithShape="0">
              <a:srgbClr val="000000">
                <a:alpha val="84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a:solidFill>
                  <a:srgbClr val="FFFFFF"/>
                </a:solidFill>
              </a:rPr>
              <a:t>Collaboration is</a:t>
            </a:r>
            <a:r>
              <a:rPr lang="en-GB" sz="2000" b="1">
                <a:solidFill>
                  <a:srgbClr val="FFFFFF"/>
                </a:solidFill>
              </a:rPr>
              <a:t> </a:t>
            </a:r>
            <a:r>
              <a:rPr lang="en-GB" sz="2000" b="1" i="1">
                <a:solidFill>
                  <a:srgbClr val="FFFFFF"/>
                </a:solidFill>
              </a:rPr>
              <a:t>everything</a:t>
            </a:r>
            <a:endParaRPr sz="2000" i="1"/>
          </a:p>
        </p:txBody>
      </p:sp>
      <p:sp>
        <p:nvSpPr>
          <p:cNvPr id="321" name="Google Shape;321;p47"/>
          <p:cNvSpPr txBox="1"/>
          <p:nvPr/>
        </p:nvSpPr>
        <p:spPr>
          <a:xfrm>
            <a:off x="3824575" y="1216800"/>
            <a:ext cx="2085000" cy="7416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rgbClr val="FFFFFF"/>
                </a:solidFill>
              </a:rPr>
              <a:t>Collaboration – </a:t>
            </a:r>
            <a:endParaRPr/>
          </a:p>
          <a:p>
            <a:pPr marL="0" marR="0" lvl="0" indent="0" algn="l" rtl="0">
              <a:spcBef>
                <a:spcPts val="0"/>
              </a:spcBef>
              <a:spcAft>
                <a:spcPts val="0"/>
              </a:spcAft>
              <a:buNone/>
            </a:pPr>
            <a:r>
              <a:rPr lang="en-GB">
                <a:solidFill>
                  <a:srgbClr val="FFFFFF"/>
                </a:solidFill>
              </a:rPr>
              <a:t>asking the most useful questions</a:t>
            </a:r>
            <a:r>
              <a:rPr lang="en-GB">
                <a:solidFill>
                  <a:srgbClr val="FFFFFF"/>
                </a:solidFill>
                <a:latin typeface="Libre Baskerville"/>
                <a:ea typeface="Libre Baskerville"/>
                <a:cs typeface="Libre Baskerville"/>
                <a:sym typeface="Libre Baskerville"/>
              </a:rPr>
              <a:t> </a:t>
            </a:r>
            <a:endParaRPr>
              <a:latin typeface="Libre Baskerville"/>
              <a:ea typeface="Libre Baskerville"/>
              <a:cs typeface="Libre Baskerville"/>
              <a:sym typeface="Libre Baskerville"/>
            </a:endParaRPr>
          </a:p>
        </p:txBody>
      </p:sp>
      <p:sp>
        <p:nvSpPr>
          <p:cNvPr id="322" name="Google Shape;322;p47"/>
          <p:cNvSpPr txBox="1"/>
          <p:nvPr/>
        </p:nvSpPr>
        <p:spPr>
          <a:xfrm>
            <a:off x="5671375" y="2611200"/>
            <a:ext cx="1846800" cy="10158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rgbClr val="FFFFFF"/>
                </a:solidFill>
              </a:rPr>
              <a:t>Collaboration – finding the relevant evidence</a:t>
            </a:r>
            <a:endParaRPr/>
          </a:p>
        </p:txBody>
      </p:sp>
      <p:sp>
        <p:nvSpPr>
          <p:cNvPr id="323" name="Google Shape;323;p47"/>
          <p:cNvSpPr txBox="1"/>
          <p:nvPr/>
        </p:nvSpPr>
        <p:spPr>
          <a:xfrm>
            <a:off x="1814150" y="2555850"/>
            <a:ext cx="1954800" cy="7416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rgbClr val="FFFFFF"/>
                </a:solidFill>
              </a:rPr>
              <a:t>Collaboration – </a:t>
            </a:r>
            <a:endParaRPr/>
          </a:p>
          <a:p>
            <a:pPr marL="0" marR="0" lvl="0" indent="0" algn="l" rtl="0">
              <a:spcBef>
                <a:spcPts val="0"/>
              </a:spcBef>
              <a:spcAft>
                <a:spcPts val="0"/>
              </a:spcAft>
              <a:buNone/>
            </a:pPr>
            <a:r>
              <a:rPr lang="en-GB">
                <a:solidFill>
                  <a:srgbClr val="FFFFFF"/>
                </a:solidFill>
              </a:rPr>
              <a:t>communicating what you discovered</a:t>
            </a:r>
            <a:endParaRPr/>
          </a:p>
        </p:txBody>
      </p:sp>
      <p:sp>
        <p:nvSpPr>
          <p:cNvPr id="324" name="Google Shape;324;p47"/>
          <p:cNvSpPr txBox="1"/>
          <p:nvPr/>
        </p:nvSpPr>
        <p:spPr>
          <a:xfrm>
            <a:off x="3768950" y="3775900"/>
            <a:ext cx="2001900" cy="7416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GB">
                <a:solidFill>
                  <a:srgbClr val="FFFFFF"/>
                </a:solidFill>
              </a:rPr>
              <a:t>Collaboration – agreeing how to analyse the evidence</a:t>
            </a:r>
            <a:endParaRPr/>
          </a:p>
        </p:txBody>
      </p:sp>
      <p:sp>
        <p:nvSpPr>
          <p:cNvPr id="325" name="Google Shape;325;p47"/>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Collaboration</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8"/>
          <p:cNvPicPr preferRelativeResize="0"/>
          <p:nvPr/>
        </p:nvPicPr>
        <p:blipFill>
          <a:blip r:embed="rId3">
            <a:alphaModFix/>
          </a:blip>
          <a:stretch>
            <a:fillRect/>
          </a:stretch>
        </p:blipFill>
        <p:spPr>
          <a:xfrm>
            <a:off x="152400" y="0"/>
            <a:ext cx="8839199" cy="4774053"/>
          </a:xfrm>
          <a:prstGeom prst="rect">
            <a:avLst/>
          </a:prstGeom>
          <a:noFill/>
          <a:ln>
            <a:noFill/>
          </a:ln>
        </p:spPr>
      </p:pic>
      <p:pic>
        <p:nvPicPr>
          <p:cNvPr id="331" name="Google Shape;331;p48"/>
          <p:cNvPicPr preferRelativeResize="0"/>
          <p:nvPr/>
        </p:nvPicPr>
        <p:blipFill>
          <a:blip r:embed="rId4">
            <a:alphaModFix/>
          </a:blip>
          <a:stretch>
            <a:fillRect/>
          </a:stretch>
        </p:blipFill>
        <p:spPr>
          <a:xfrm>
            <a:off x="2528500" y="3004788"/>
            <a:ext cx="1851675" cy="1769275"/>
          </a:xfrm>
          <a:prstGeom prst="rect">
            <a:avLst/>
          </a:prstGeom>
          <a:noFill/>
          <a:ln>
            <a:noFill/>
          </a:ln>
        </p:spPr>
      </p:pic>
      <p:pic>
        <p:nvPicPr>
          <p:cNvPr id="332" name="Google Shape;332;p48"/>
          <p:cNvPicPr preferRelativeResize="0"/>
          <p:nvPr/>
        </p:nvPicPr>
        <p:blipFill>
          <a:blip r:embed="rId5">
            <a:alphaModFix/>
          </a:blip>
          <a:stretch>
            <a:fillRect/>
          </a:stretch>
        </p:blipFill>
        <p:spPr>
          <a:xfrm>
            <a:off x="4523800" y="3121913"/>
            <a:ext cx="2210650" cy="153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9"/>
          <p:cNvPicPr preferRelativeResize="0"/>
          <p:nvPr/>
        </p:nvPicPr>
        <p:blipFill>
          <a:blip r:embed="rId3">
            <a:alphaModFix/>
          </a:blip>
          <a:stretch>
            <a:fillRect/>
          </a:stretch>
        </p:blipFill>
        <p:spPr>
          <a:xfrm>
            <a:off x="152400" y="0"/>
            <a:ext cx="8839200" cy="47024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3">
            <a:alphaModFix/>
          </a:blip>
          <a:stretch>
            <a:fillRect/>
          </a:stretch>
        </p:blipFill>
        <p:spPr>
          <a:xfrm>
            <a:off x="0" y="0"/>
            <a:ext cx="8682950" cy="4691300"/>
          </a:xfrm>
          <a:prstGeom prst="rect">
            <a:avLst/>
          </a:prstGeom>
          <a:noFill/>
          <a:ln>
            <a:noFill/>
          </a:ln>
        </p:spPr>
      </p:pic>
      <p:pic>
        <p:nvPicPr>
          <p:cNvPr id="343" name="Google Shape;343;p50"/>
          <p:cNvPicPr preferRelativeResize="0"/>
          <p:nvPr/>
        </p:nvPicPr>
        <p:blipFill>
          <a:blip r:embed="rId4">
            <a:alphaModFix/>
          </a:blip>
          <a:stretch>
            <a:fillRect/>
          </a:stretch>
        </p:blipFill>
        <p:spPr>
          <a:xfrm>
            <a:off x="5759299" y="46649"/>
            <a:ext cx="3118650" cy="2765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Oxford Long-Term Ecology Lab</a:t>
            </a:r>
            <a:endParaRPr/>
          </a:p>
        </p:txBody>
      </p:sp>
      <p:sp>
        <p:nvSpPr>
          <p:cNvPr id="162" name="Google Shape;162;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3" name="Google Shape;163;p33"/>
          <p:cNvPicPr preferRelativeResize="0"/>
          <p:nvPr/>
        </p:nvPicPr>
        <p:blipFill>
          <a:blip r:embed="rId3">
            <a:alphaModFix/>
          </a:blip>
          <a:stretch>
            <a:fillRect/>
          </a:stretch>
        </p:blipFill>
        <p:spPr>
          <a:xfrm>
            <a:off x="639325" y="1152475"/>
            <a:ext cx="8192973" cy="3118425"/>
          </a:xfrm>
          <a:prstGeom prst="rect">
            <a:avLst/>
          </a:prstGeom>
          <a:noFill/>
          <a:ln>
            <a:noFill/>
          </a:ln>
        </p:spPr>
      </p:pic>
      <p:sp>
        <p:nvSpPr>
          <p:cNvPr id="164" name="Google Shape;164;p33"/>
          <p:cNvSpPr txBox="1"/>
          <p:nvPr/>
        </p:nvSpPr>
        <p:spPr>
          <a:xfrm>
            <a:off x="3219775" y="3930175"/>
            <a:ext cx="17457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lt1"/>
                </a:solidFill>
              </a:rPr>
              <a:t>oxlel.web.ox.ac.u</a:t>
            </a:r>
            <a:r>
              <a:rPr lang="en-GB" sz="1500">
                <a:solidFill>
                  <a:schemeClr val="lt1"/>
                </a:solidFill>
                <a:latin typeface="Open Sans"/>
                <a:ea typeface="Open Sans"/>
                <a:cs typeface="Open Sans"/>
                <a:sym typeface="Open Sans"/>
              </a:rPr>
              <a:t>k</a:t>
            </a:r>
            <a:endParaRPr sz="1500">
              <a:solidFill>
                <a:schemeClr val="lt1"/>
              </a:solidFill>
              <a:latin typeface="Open Sans"/>
              <a:ea typeface="Open Sans"/>
              <a:cs typeface="Open Sans"/>
              <a:sym typeface="Open Sans"/>
            </a:endParaRPr>
          </a:p>
        </p:txBody>
      </p:sp>
      <p:sp>
        <p:nvSpPr>
          <p:cNvPr id="165" name="Google Shape;165;p33"/>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Introduction</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1"/>
          <p:cNvPicPr preferRelativeResize="0"/>
          <p:nvPr/>
        </p:nvPicPr>
        <p:blipFill>
          <a:blip r:embed="rId3">
            <a:alphaModFix/>
          </a:blip>
          <a:stretch>
            <a:fillRect/>
          </a:stretch>
        </p:blipFill>
        <p:spPr>
          <a:xfrm>
            <a:off x="2256925" y="0"/>
            <a:ext cx="4378899" cy="4661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p>
            <a:pPr marL="342900" lvl="0" indent="-292100" algn="l" rtl="0">
              <a:spcBef>
                <a:spcPts val="560"/>
              </a:spcBef>
              <a:spcAft>
                <a:spcPts val="0"/>
              </a:spcAft>
              <a:buClr>
                <a:schemeClr val="dk1"/>
              </a:buClr>
              <a:buSzPts val="2000"/>
              <a:buChar char="➢"/>
            </a:pPr>
            <a:r>
              <a:rPr lang="en-GB" sz="2000">
                <a:solidFill>
                  <a:srgbClr val="222222"/>
                </a:solidFill>
              </a:rPr>
              <a:t>There are too many publications for an </a:t>
            </a:r>
            <a:r>
              <a:rPr lang="en-GB" sz="2000" b="1"/>
              <a:t>individual</a:t>
            </a:r>
            <a:r>
              <a:rPr lang="en-GB" sz="2000"/>
              <a:t> </a:t>
            </a:r>
            <a:r>
              <a:rPr lang="en-GB" sz="2000">
                <a:solidFill>
                  <a:srgbClr val="222222"/>
                </a:solidFill>
              </a:rPr>
              <a:t>to assess</a:t>
            </a:r>
            <a:endParaRPr sz="2000">
              <a:solidFill>
                <a:srgbClr val="222222"/>
              </a:solidFill>
            </a:endParaRPr>
          </a:p>
          <a:p>
            <a:pPr marL="342900" lvl="0" indent="-292100" algn="l" rtl="0">
              <a:spcBef>
                <a:spcPts val="560"/>
              </a:spcBef>
              <a:spcAft>
                <a:spcPts val="0"/>
              </a:spcAft>
              <a:buClr>
                <a:schemeClr val="dk1"/>
              </a:buClr>
              <a:buSzPts val="2000"/>
              <a:buChar char="➢"/>
            </a:pPr>
            <a:r>
              <a:rPr lang="en-GB" sz="2000"/>
              <a:t>No one institution </a:t>
            </a:r>
            <a:r>
              <a:rPr lang="en-GB" sz="2000" b="1"/>
              <a:t>holds</a:t>
            </a:r>
            <a:r>
              <a:rPr lang="en-GB" sz="2000"/>
              <a:t> everything</a:t>
            </a:r>
            <a:endParaRPr sz="2000"/>
          </a:p>
          <a:p>
            <a:pPr marL="342900" lvl="0" indent="-292100" algn="l" rtl="0">
              <a:spcBef>
                <a:spcPts val="560"/>
              </a:spcBef>
              <a:spcAft>
                <a:spcPts val="0"/>
              </a:spcAft>
              <a:buSzPts val="2000"/>
              <a:buChar char="➢"/>
            </a:pPr>
            <a:r>
              <a:rPr lang="en-GB" sz="2000"/>
              <a:t>Not all information is in academic journals</a:t>
            </a:r>
            <a:endParaRPr sz="2000"/>
          </a:p>
          <a:p>
            <a:pPr marL="342900" lvl="0" indent="-292100" algn="l" rtl="0">
              <a:spcBef>
                <a:spcPts val="560"/>
              </a:spcBef>
              <a:spcAft>
                <a:spcPts val="0"/>
              </a:spcAft>
              <a:buClr>
                <a:schemeClr val="dk1"/>
              </a:buClr>
              <a:buSzPts val="2000"/>
              <a:buChar char="➢"/>
            </a:pPr>
            <a:r>
              <a:rPr lang="en-GB" sz="2000"/>
              <a:t>No one institution can </a:t>
            </a:r>
            <a:r>
              <a:rPr lang="en-GB" sz="2000" b="1"/>
              <a:t>access</a:t>
            </a:r>
            <a:r>
              <a:rPr lang="en-GB" sz="2000"/>
              <a:t> everything</a:t>
            </a:r>
            <a:endParaRPr sz="2000"/>
          </a:p>
          <a:p>
            <a:pPr marL="342900" lvl="0" indent="-292100" algn="l" rtl="0">
              <a:spcBef>
                <a:spcPts val="560"/>
              </a:spcBef>
              <a:spcAft>
                <a:spcPts val="0"/>
              </a:spcAft>
              <a:buClr>
                <a:schemeClr val="dk1"/>
              </a:buClr>
              <a:buSzPts val="2000"/>
              <a:buChar char="➢"/>
            </a:pPr>
            <a:r>
              <a:rPr lang="en-GB" sz="2000"/>
              <a:t>Science is </a:t>
            </a:r>
            <a:r>
              <a:rPr lang="en-GB" sz="2000" b="1"/>
              <a:t>not only written</a:t>
            </a:r>
            <a:r>
              <a:rPr lang="en-GB" sz="2000"/>
              <a:t> in the</a:t>
            </a:r>
            <a:r>
              <a:rPr lang="en-GB" sz="2000" b="1"/>
              <a:t> English </a:t>
            </a:r>
            <a:r>
              <a:rPr lang="en-GB" sz="2000"/>
              <a:t>language</a:t>
            </a:r>
            <a:endParaRPr sz="2000"/>
          </a:p>
          <a:p>
            <a:pPr marL="342900" lvl="0" indent="-292100" algn="l" rtl="0">
              <a:spcBef>
                <a:spcPts val="560"/>
              </a:spcBef>
              <a:spcAft>
                <a:spcPts val="0"/>
              </a:spcAft>
              <a:buClr>
                <a:schemeClr val="dk1"/>
              </a:buClr>
              <a:buSzPts val="2000"/>
              <a:buChar char="➢"/>
            </a:pPr>
            <a:r>
              <a:rPr lang="en-GB" sz="2000"/>
              <a:t>Not all information is </a:t>
            </a:r>
            <a:r>
              <a:rPr lang="en-GB" sz="2000" b="1"/>
              <a:t>free</a:t>
            </a:r>
            <a:endParaRPr sz="2000"/>
          </a:p>
          <a:p>
            <a:pPr marL="342900" lvl="0" indent="-139700" algn="l" rtl="0">
              <a:spcBef>
                <a:spcPts val="640"/>
              </a:spcBef>
              <a:spcAft>
                <a:spcPts val="1600"/>
              </a:spcAft>
              <a:buClr>
                <a:schemeClr val="dk1"/>
              </a:buClr>
              <a:buSzPts val="3200"/>
              <a:buNone/>
            </a:pPr>
            <a:endParaRPr sz="2000"/>
          </a:p>
        </p:txBody>
      </p:sp>
      <p:sp>
        <p:nvSpPr>
          <p:cNvPr id="355" name="Google Shape;355;p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356" name="Google Shape;356;p52"/>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Access to Information is Challenging!</a:t>
            </a:r>
            <a:endParaRPr/>
          </a:p>
        </p:txBody>
      </p:sp>
      <p:sp>
        <p:nvSpPr>
          <p:cNvPr id="357" name="Google Shape;357;p52"/>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Collaboration</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txBox="1">
            <a:spLocks noGrp="1"/>
          </p:cNvSpPr>
          <p:nvPr>
            <p:ph type="title"/>
          </p:nvPr>
        </p:nvSpPr>
        <p:spPr>
          <a:xfrm>
            <a:off x="311700" y="445025"/>
            <a:ext cx="7085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300"/>
              <a:t>Information Overload!</a:t>
            </a:r>
            <a:endParaRPr sz="2300">
              <a:solidFill>
                <a:schemeClr val="dk2"/>
              </a:solidFill>
            </a:endParaRPr>
          </a:p>
          <a:p>
            <a:pPr marL="0" lvl="0" indent="0" algn="l" rtl="0">
              <a:spcBef>
                <a:spcPts val="0"/>
              </a:spcBef>
              <a:spcAft>
                <a:spcPts val="0"/>
              </a:spcAft>
              <a:buNone/>
            </a:pPr>
            <a:endParaRPr/>
          </a:p>
        </p:txBody>
      </p:sp>
      <p:sp>
        <p:nvSpPr>
          <p:cNvPr id="363" name="Google Shape;363;p53"/>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Collaboration</a:t>
            </a:r>
            <a:endParaRPr>
              <a:solidFill>
                <a:schemeClr val="lt1"/>
              </a:solidFill>
              <a:latin typeface="Libre Baskerville"/>
              <a:ea typeface="Libre Baskerville"/>
              <a:cs typeface="Libre Baskerville"/>
              <a:sym typeface="Libre Baskerville"/>
            </a:endParaRPr>
          </a:p>
        </p:txBody>
      </p:sp>
      <p:pic>
        <p:nvPicPr>
          <p:cNvPr id="364" name="Google Shape;364;p53" title="Chart"/>
          <p:cNvPicPr preferRelativeResize="0"/>
          <p:nvPr/>
        </p:nvPicPr>
        <p:blipFill>
          <a:blip r:embed="rId3">
            <a:alphaModFix/>
          </a:blip>
          <a:stretch>
            <a:fillRect/>
          </a:stretch>
        </p:blipFill>
        <p:spPr>
          <a:xfrm>
            <a:off x="5499550" y="1170125"/>
            <a:ext cx="3492051" cy="3292159"/>
          </a:xfrm>
          <a:prstGeom prst="rect">
            <a:avLst/>
          </a:prstGeom>
          <a:noFill/>
          <a:ln>
            <a:noFill/>
          </a:ln>
          <a:effectLst>
            <a:outerShdw blurRad="57150" dist="19050" dir="5400000" algn="bl" rotWithShape="0">
              <a:srgbClr val="000000">
                <a:alpha val="50000"/>
              </a:srgbClr>
            </a:outerShdw>
          </a:effectLst>
        </p:spPr>
      </p:pic>
      <p:pic>
        <p:nvPicPr>
          <p:cNvPr id="365" name="Google Shape;365;p53" title="Chart"/>
          <p:cNvPicPr preferRelativeResize="0"/>
          <p:nvPr/>
        </p:nvPicPr>
        <p:blipFill>
          <a:blip r:embed="rId4">
            <a:alphaModFix/>
          </a:blip>
          <a:stretch>
            <a:fillRect/>
          </a:stretch>
        </p:blipFill>
        <p:spPr>
          <a:xfrm>
            <a:off x="152400" y="1170125"/>
            <a:ext cx="5194751" cy="3269300"/>
          </a:xfrm>
          <a:prstGeom prst="rect">
            <a:avLst/>
          </a:prstGeom>
          <a:noFill/>
          <a:ln>
            <a:noFill/>
          </a:ln>
          <a:effectLst>
            <a:outerShdw blurRad="57150" dist="19050" dir="5400000" algn="bl" rotWithShape="0">
              <a:srgbClr val="000000">
                <a:alpha val="50000"/>
              </a:srgbClr>
            </a:outerShdw>
          </a:effectLst>
        </p:spPr>
      </p:pic>
      <p:sp>
        <p:nvSpPr>
          <p:cNvPr id="366" name="Google Shape;366;p53"/>
          <p:cNvSpPr txBox="1"/>
          <p:nvPr/>
        </p:nvSpPr>
        <p:spPr>
          <a:xfrm>
            <a:off x="6741475" y="2666625"/>
            <a:ext cx="5193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367" name="Google Shape;367;p53"/>
          <p:cNvSpPr txBox="1"/>
          <p:nvPr/>
        </p:nvSpPr>
        <p:spPr>
          <a:xfrm>
            <a:off x="7802725" y="2666625"/>
            <a:ext cx="5193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Conclusions</a:t>
            </a:r>
            <a:endParaRPr/>
          </a:p>
        </p:txBody>
      </p:sp>
      <p:sp>
        <p:nvSpPr>
          <p:cNvPr id="373" name="Google Shape;373;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endParaRPr sz="1300" b="1">
              <a:solidFill>
                <a:schemeClr val="dk1"/>
              </a:solidFill>
              <a:latin typeface="Arial"/>
              <a:ea typeface="Arial"/>
              <a:cs typeface="Arial"/>
              <a:sym typeface="Arial"/>
            </a:endParaRPr>
          </a:p>
          <a:p>
            <a:pPr marL="457200" lvl="0" indent="-323850" algn="l" rtl="0">
              <a:spcBef>
                <a:spcPts val="1200"/>
              </a:spcBef>
              <a:spcAft>
                <a:spcPts val="0"/>
              </a:spcAft>
              <a:buClr>
                <a:schemeClr val="dk1"/>
              </a:buClr>
              <a:buSzPts val="1500"/>
              <a:buFont typeface="Arial"/>
              <a:buChar char="●"/>
            </a:pPr>
            <a:r>
              <a:rPr lang="en-GB" sz="1500">
                <a:solidFill>
                  <a:schemeClr val="dk1"/>
                </a:solidFill>
                <a:latin typeface="Arial"/>
                <a:ea typeface="Arial"/>
                <a:cs typeface="Arial"/>
                <a:sym typeface="Arial"/>
              </a:rPr>
              <a:t>Systematic reviews are essential for synthesizing research in agriculture</a:t>
            </a:r>
            <a:endParaRPr sz="150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en-GB" sz="1500">
                <a:solidFill>
                  <a:schemeClr val="dk1"/>
                </a:solidFill>
                <a:latin typeface="Arial"/>
                <a:ea typeface="Arial"/>
                <a:cs typeface="Arial"/>
                <a:sym typeface="Arial"/>
              </a:rPr>
              <a:t>They provide comprehensive, evidence-based insights </a:t>
            </a:r>
            <a:endParaRPr sz="150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en-GB" sz="1500">
                <a:solidFill>
                  <a:schemeClr val="dk1"/>
                </a:solidFill>
                <a:latin typeface="Arial"/>
                <a:ea typeface="Arial"/>
                <a:cs typeface="Arial"/>
                <a:sym typeface="Arial"/>
              </a:rPr>
              <a:t>They identify evidence gaps</a:t>
            </a:r>
            <a:endParaRPr sz="150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en-GB" sz="1500">
                <a:solidFill>
                  <a:schemeClr val="dk1"/>
                </a:solidFill>
                <a:latin typeface="Arial"/>
                <a:ea typeface="Arial"/>
                <a:cs typeface="Arial"/>
                <a:sym typeface="Arial"/>
              </a:rPr>
              <a:t>They provide tangible outputs from collaboration</a:t>
            </a:r>
            <a:endParaRPr sz="1500">
              <a:solidFill>
                <a:schemeClr val="dk1"/>
              </a:solidFill>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en-GB" sz="1500">
                <a:solidFill>
                  <a:schemeClr val="dk1"/>
                </a:solidFill>
                <a:latin typeface="Arial"/>
                <a:ea typeface="Arial"/>
                <a:cs typeface="Arial"/>
                <a:sym typeface="Arial"/>
              </a:rPr>
              <a:t>Encourage more systematic reviews to improve agricultural practices and policies</a:t>
            </a:r>
            <a:endParaRPr sz="1500">
              <a:solidFill>
                <a:schemeClr val="dk1"/>
              </a:solidFill>
              <a:latin typeface="Arial"/>
              <a:ea typeface="Arial"/>
              <a:cs typeface="Arial"/>
              <a:sym typeface="Arial"/>
            </a:endParaRPr>
          </a:p>
          <a:p>
            <a:pPr marL="0" lvl="0" indent="0" algn="ctr" rtl="0">
              <a:spcBef>
                <a:spcPts val="1200"/>
              </a:spcBef>
              <a:spcAft>
                <a:spcPts val="0"/>
              </a:spcAft>
              <a:buNone/>
            </a:pPr>
            <a:r>
              <a:rPr lang="en-GB" sz="1500">
                <a:solidFill>
                  <a:schemeClr val="dk1"/>
                </a:solidFill>
                <a:latin typeface="Arial"/>
                <a:ea typeface="Arial"/>
                <a:cs typeface="Arial"/>
                <a:sym typeface="Arial"/>
              </a:rPr>
              <a:t>Thank you for your kind attention!</a:t>
            </a:r>
            <a:endParaRPr sz="1500">
              <a:solidFill>
                <a:schemeClr val="dk1"/>
              </a:solidFill>
              <a:latin typeface="Arial"/>
              <a:ea typeface="Arial"/>
              <a:cs typeface="Arial"/>
              <a:sym typeface="Arial"/>
            </a:endParaRPr>
          </a:p>
          <a:p>
            <a:pPr marL="0" lvl="0" indent="0" algn="l" rtl="0">
              <a:spcBef>
                <a:spcPts val="1200"/>
              </a:spcBef>
              <a:spcAft>
                <a:spcPts val="1600"/>
              </a:spcAft>
              <a:buNone/>
            </a:pPr>
            <a:endParaRPr sz="3000">
              <a:latin typeface="Arial"/>
              <a:ea typeface="Arial"/>
              <a:cs typeface="Arial"/>
              <a:sym typeface="Arial"/>
            </a:endParaRPr>
          </a:p>
        </p:txBody>
      </p:sp>
      <p:sp>
        <p:nvSpPr>
          <p:cNvPr id="374" name="Google Shape;374;p54"/>
          <p:cNvSpPr txBox="1"/>
          <p:nvPr/>
        </p:nvSpPr>
        <p:spPr>
          <a:xfrm>
            <a:off x="7381800" y="228600"/>
            <a:ext cx="153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Finally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311700" y="283225"/>
            <a:ext cx="702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Oxford Systematic Reviews (OXSREV)</a:t>
            </a:r>
            <a:endParaRPr/>
          </a:p>
        </p:txBody>
      </p:sp>
      <p:sp>
        <p:nvSpPr>
          <p:cNvPr id="171" name="Google Shape;17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72" name="Google Shape;172;p34"/>
          <p:cNvSpPr txBox="1"/>
          <p:nvPr/>
        </p:nvSpPr>
        <p:spPr>
          <a:xfrm>
            <a:off x="3219775" y="3930175"/>
            <a:ext cx="17457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chemeClr val="lt1"/>
                </a:solidFill>
              </a:rPr>
              <a:t>oxlel.web.ox.ac.u</a:t>
            </a:r>
            <a:r>
              <a:rPr lang="en-GB" sz="1500">
                <a:solidFill>
                  <a:schemeClr val="lt1"/>
                </a:solidFill>
                <a:latin typeface="Open Sans"/>
                <a:ea typeface="Open Sans"/>
                <a:cs typeface="Open Sans"/>
                <a:sym typeface="Open Sans"/>
              </a:rPr>
              <a:t>k</a:t>
            </a:r>
            <a:endParaRPr sz="1500">
              <a:solidFill>
                <a:schemeClr val="lt1"/>
              </a:solidFill>
              <a:latin typeface="Open Sans"/>
              <a:ea typeface="Open Sans"/>
              <a:cs typeface="Open Sans"/>
              <a:sym typeface="Open Sans"/>
            </a:endParaRPr>
          </a:p>
        </p:txBody>
      </p:sp>
      <p:pic>
        <p:nvPicPr>
          <p:cNvPr id="173" name="Google Shape;173;p34"/>
          <p:cNvPicPr preferRelativeResize="0"/>
          <p:nvPr/>
        </p:nvPicPr>
        <p:blipFill>
          <a:blip r:embed="rId3">
            <a:alphaModFix/>
          </a:blip>
          <a:stretch>
            <a:fillRect/>
          </a:stretch>
        </p:blipFill>
        <p:spPr>
          <a:xfrm>
            <a:off x="0" y="1085956"/>
            <a:ext cx="9144000" cy="3892089"/>
          </a:xfrm>
          <a:prstGeom prst="rect">
            <a:avLst/>
          </a:prstGeom>
          <a:noFill/>
          <a:ln>
            <a:noFill/>
          </a:ln>
        </p:spPr>
      </p:pic>
      <p:sp>
        <p:nvSpPr>
          <p:cNvPr id="174" name="Google Shape;174;p34"/>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Introduction</a:t>
            </a:r>
            <a:endParaRPr>
              <a:solidFill>
                <a:schemeClr val="lt1"/>
              </a:solidFill>
              <a:latin typeface="Libre Baskerville"/>
              <a:ea typeface="Libre Baskerville"/>
              <a:cs typeface="Libre Baskerville"/>
              <a:sym typeface="Libre Baskerville"/>
            </a:endParaRPr>
          </a:p>
        </p:txBody>
      </p:sp>
      <p:sp>
        <p:nvSpPr>
          <p:cNvPr id="175" name="Google Shape;175;p34"/>
          <p:cNvSpPr txBox="1"/>
          <p:nvPr/>
        </p:nvSpPr>
        <p:spPr>
          <a:xfrm>
            <a:off x="6394725" y="2190025"/>
            <a:ext cx="2749200" cy="2645400"/>
          </a:xfrm>
          <a:prstGeom prst="rect">
            <a:avLst/>
          </a:prstGeom>
          <a:solidFill>
            <a:srgbClr val="222920">
              <a:alpha val="550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lt1"/>
                </a:solidFill>
                <a:latin typeface="Times New Roman"/>
                <a:ea typeface="Times New Roman"/>
                <a:cs typeface="Times New Roman"/>
                <a:sym typeface="Times New Roman"/>
              </a:rPr>
              <a:t>OXSREV provides services that give organisations a firm basis on which to implement meaningful environmental, social and economic change by using systematic reviews and other systematic evidence evaluations for evidence-informed policy and practice.</a:t>
            </a:r>
            <a:endParaRPr sz="1500">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GB" sz="1500">
                <a:solidFill>
                  <a:schemeClr val="lt1"/>
                </a:solidFill>
                <a:latin typeface="Times New Roman"/>
                <a:ea typeface="Times New Roman"/>
                <a:cs typeface="Times New Roman"/>
                <a:sym typeface="Times New Roman"/>
              </a:rPr>
              <a:t>https://www.oxsrev.org/</a:t>
            </a:r>
            <a:endParaRPr sz="1500">
              <a:solidFill>
                <a:schemeClr val="lt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a:off x="275050" y="156100"/>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t>Training</a:t>
            </a:r>
            <a:endParaRPr sz="2300"/>
          </a:p>
        </p:txBody>
      </p:sp>
      <p:sp>
        <p:nvSpPr>
          <p:cNvPr id="181" name="Google Shape;181;p35"/>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Libre Baskerville"/>
                <a:ea typeface="Libre Baskerville"/>
                <a:cs typeface="Libre Baskerville"/>
                <a:sym typeface="Libre Baskerville"/>
              </a:rPr>
              <a:t>Training</a:t>
            </a:r>
            <a:endParaRPr>
              <a:solidFill>
                <a:schemeClr val="lt1"/>
              </a:solidFill>
              <a:latin typeface="Libre Baskerville"/>
              <a:ea typeface="Libre Baskerville"/>
              <a:cs typeface="Libre Baskerville"/>
              <a:sym typeface="Libre Baskerville"/>
            </a:endParaRPr>
          </a:p>
        </p:txBody>
      </p:sp>
      <p:pic>
        <p:nvPicPr>
          <p:cNvPr id="182" name="Google Shape;182;p35"/>
          <p:cNvPicPr preferRelativeResize="0"/>
          <p:nvPr/>
        </p:nvPicPr>
        <p:blipFill>
          <a:blip r:embed="rId3">
            <a:alphaModFix/>
          </a:blip>
          <a:stretch>
            <a:fillRect/>
          </a:stretch>
        </p:blipFill>
        <p:spPr>
          <a:xfrm>
            <a:off x="2653990" y="984261"/>
            <a:ext cx="3459115" cy="1788826"/>
          </a:xfrm>
          <a:prstGeom prst="rect">
            <a:avLst/>
          </a:prstGeom>
          <a:noFill/>
          <a:ln>
            <a:noFill/>
          </a:ln>
        </p:spPr>
      </p:pic>
      <p:pic>
        <p:nvPicPr>
          <p:cNvPr id="183" name="Google Shape;183;p35"/>
          <p:cNvPicPr preferRelativeResize="0"/>
          <p:nvPr/>
        </p:nvPicPr>
        <p:blipFill rotWithShape="1">
          <a:blip r:embed="rId4">
            <a:alphaModFix/>
          </a:blip>
          <a:srcRect t="15023"/>
          <a:stretch/>
        </p:blipFill>
        <p:spPr>
          <a:xfrm>
            <a:off x="6011350" y="1092800"/>
            <a:ext cx="2832401" cy="2423475"/>
          </a:xfrm>
          <a:prstGeom prst="rect">
            <a:avLst/>
          </a:prstGeom>
          <a:noFill/>
          <a:ln>
            <a:noFill/>
          </a:ln>
        </p:spPr>
      </p:pic>
      <p:pic>
        <p:nvPicPr>
          <p:cNvPr id="184" name="Google Shape;184;p35"/>
          <p:cNvPicPr preferRelativeResize="0"/>
          <p:nvPr/>
        </p:nvPicPr>
        <p:blipFill rotWithShape="1">
          <a:blip r:embed="rId5">
            <a:alphaModFix/>
          </a:blip>
          <a:srcRect l="16073" t="31740" r="16189" b="12309"/>
          <a:stretch/>
        </p:blipFill>
        <p:spPr>
          <a:xfrm>
            <a:off x="275050" y="1026275"/>
            <a:ext cx="3122925" cy="1934899"/>
          </a:xfrm>
          <a:prstGeom prst="rect">
            <a:avLst/>
          </a:prstGeom>
          <a:noFill/>
          <a:ln>
            <a:noFill/>
          </a:ln>
        </p:spPr>
      </p:pic>
      <p:sp>
        <p:nvSpPr>
          <p:cNvPr id="185" name="Google Shape;185;p35"/>
          <p:cNvSpPr txBox="1"/>
          <p:nvPr/>
        </p:nvSpPr>
        <p:spPr>
          <a:xfrm>
            <a:off x="289325" y="3028550"/>
            <a:ext cx="3048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2"/>
                </a:solidFill>
                <a:latin typeface="Times New Roman"/>
                <a:ea typeface="Times New Roman"/>
                <a:cs typeface="Times New Roman"/>
                <a:sym typeface="Times New Roman"/>
              </a:rPr>
              <a:t>Learning by doing</a:t>
            </a:r>
            <a:endParaRPr sz="2000">
              <a:solidFill>
                <a:schemeClr val="dk2"/>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GB"/>
              <a:t>What is a Systematic Review?</a:t>
            </a:r>
            <a:endParaRPr/>
          </a:p>
        </p:txBody>
      </p:sp>
      <p:sp>
        <p:nvSpPr>
          <p:cNvPr id="191" name="Google Shape;191;p36"/>
          <p:cNvSpPr txBox="1">
            <a:spLocks noGrp="1"/>
          </p:cNvSpPr>
          <p:nvPr>
            <p:ph type="body" idx="1"/>
          </p:nvPr>
        </p:nvSpPr>
        <p:spPr>
          <a:xfrm>
            <a:off x="311700" y="1152475"/>
            <a:ext cx="4788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GB" sz="1800" dirty="0">
                <a:solidFill>
                  <a:schemeClr val="dk1"/>
                </a:solidFill>
                <a:highlight>
                  <a:srgbClr val="FFFFFF"/>
                </a:highlight>
                <a:latin typeface="Arial"/>
                <a:ea typeface="Arial"/>
                <a:cs typeface="Arial"/>
                <a:sym typeface="Arial"/>
              </a:rPr>
              <a:t>Systematic Reviews are reviews of evidence relevant to a clearly formulated question that uses systematic and explicit methods to identify, select, collect and analyse data from all available evidence relevant to the question, while minimising publishing and other biases</a:t>
            </a:r>
            <a:endParaRPr sz="1800" dirty="0">
              <a:solidFill>
                <a:schemeClr val="dk1"/>
              </a:solidFill>
              <a:highlight>
                <a:srgbClr val="FFFFFF"/>
              </a:highlight>
              <a:latin typeface="Arial"/>
              <a:ea typeface="Arial"/>
              <a:cs typeface="Arial"/>
              <a:sym typeface="Arial"/>
            </a:endParaRPr>
          </a:p>
          <a:p>
            <a:pPr marL="0" lvl="0" indent="0" algn="l" rtl="0">
              <a:spcBef>
                <a:spcPts val="1200"/>
              </a:spcBef>
              <a:spcAft>
                <a:spcPts val="1600"/>
              </a:spcAft>
              <a:buNone/>
            </a:pPr>
            <a:endParaRPr dirty="0"/>
          </a:p>
        </p:txBody>
      </p:sp>
      <p:sp>
        <p:nvSpPr>
          <p:cNvPr id="192" name="Google Shape;192;p36"/>
          <p:cNvSpPr txBox="1"/>
          <p:nvPr/>
        </p:nvSpPr>
        <p:spPr>
          <a:xfrm>
            <a:off x="7550050" y="368100"/>
            <a:ext cx="12822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Times New Roman"/>
                <a:ea typeface="Times New Roman"/>
                <a:cs typeface="Times New Roman"/>
                <a:sym typeface="Times New Roman"/>
              </a:rPr>
              <a:t>Definition</a:t>
            </a:r>
            <a:endParaRPr sz="1800">
              <a:solidFill>
                <a:schemeClr val="lt1"/>
              </a:solidFill>
              <a:latin typeface="Times New Roman"/>
              <a:ea typeface="Times New Roman"/>
              <a:cs typeface="Times New Roman"/>
              <a:sym typeface="Times New Roman"/>
            </a:endParaRPr>
          </a:p>
        </p:txBody>
      </p:sp>
      <p:pic>
        <p:nvPicPr>
          <p:cNvPr id="193" name="Google Shape;193;p36"/>
          <p:cNvPicPr preferRelativeResize="0"/>
          <p:nvPr/>
        </p:nvPicPr>
        <p:blipFill>
          <a:blip r:embed="rId3">
            <a:alphaModFix/>
          </a:blip>
          <a:stretch>
            <a:fillRect/>
          </a:stretch>
        </p:blipFill>
        <p:spPr>
          <a:xfrm>
            <a:off x="6357875" y="3782325"/>
            <a:ext cx="2611325" cy="860750"/>
          </a:xfrm>
          <a:prstGeom prst="rect">
            <a:avLst/>
          </a:prstGeom>
          <a:noFill/>
          <a:ln>
            <a:noFill/>
          </a:ln>
        </p:spPr>
      </p:pic>
      <p:pic>
        <p:nvPicPr>
          <p:cNvPr id="194" name="Google Shape;194;p36"/>
          <p:cNvPicPr preferRelativeResize="0"/>
          <p:nvPr/>
        </p:nvPicPr>
        <p:blipFill>
          <a:blip r:embed="rId4">
            <a:alphaModFix/>
          </a:blip>
          <a:stretch>
            <a:fillRect/>
          </a:stretch>
        </p:blipFill>
        <p:spPr>
          <a:xfrm>
            <a:off x="6422475" y="2733675"/>
            <a:ext cx="2381250" cy="647700"/>
          </a:xfrm>
          <a:prstGeom prst="rect">
            <a:avLst/>
          </a:prstGeom>
          <a:noFill/>
          <a:ln>
            <a:noFill/>
          </a:ln>
        </p:spPr>
      </p:pic>
      <p:pic>
        <p:nvPicPr>
          <p:cNvPr id="195" name="Google Shape;195;p36"/>
          <p:cNvPicPr preferRelativeResize="0"/>
          <p:nvPr/>
        </p:nvPicPr>
        <p:blipFill>
          <a:blip r:embed="rId5">
            <a:alphaModFix/>
          </a:blip>
          <a:stretch>
            <a:fillRect/>
          </a:stretch>
        </p:blipFill>
        <p:spPr>
          <a:xfrm>
            <a:off x="7293475" y="1087125"/>
            <a:ext cx="1675725" cy="1577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systematic reviews?</a:t>
            </a:r>
            <a:endParaRPr/>
          </a:p>
        </p:txBody>
      </p:sp>
      <p:sp>
        <p:nvSpPr>
          <p:cNvPr id="201" name="Google Shape;201;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Arial"/>
                <a:ea typeface="Arial"/>
                <a:cs typeface="Arial"/>
                <a:sym typeface="Arial"/>
              </a:rPr>
              <a:t>A tale of two reviews</a:t>
            </a:r>
            <a:endParaRPr sz="2000">
              <a:solidFill>
                <a:schemeClr val="dk1"/>
              </a:solidFill>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en-GB" i="1">
                <a:solidFill>
                  <a:schemeClr val="dk1"/>
                </a:solidFill>
              </a:rPr>
              <a:t>Drivers of Deforestation</a:t>
            </a:r>
            <a:endParaRPr sz="1600" i="1">
              <a:solidFill>
                <a:schemeClr val="dk1"/>
              </a:solidFill>
              <a:latin typeface="Arial"/>
              <a:ea typeface="Arial"/>
              <a:cs typeface="Arial"/>
              <a:sym typeface="Arial"/>
            </a:endParaRPr>
          </a:p>
          <a:p>
            <a:pPr marL="0" lvl="0" indent="0" algn="l" rtl="0">
              <a:spcBef>
                <a:spcPts val="1600"/>
              </a:spcBef>
              <a:spcAft>
                <a:spcPts val="1600"/>
              </a:spcAft>
              <a:buNone/>
            </a:pPr>
            <a:endParaRPr sz="1800">
              <a:solidFill>
                <a:schemeClr val="dk1"/>
              </a:solidFill>
            </a:endParaRPr>
          </a:p>
        </p:txBody>
      </p:sp>
      <p:sp>
        <p:nvSpPr>
          <p:cNvPr id="202" name="Google Shape;202;p37"/>
          <p:cNvSpPr txBox="1">
            <a:spLocks noGrp="1"/>
          </p:cNvSpPr>
          <p:nvPr>
            <p:ph type="body" idx="4294967295"/>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dk1"/>
              </a:solidFill>
            </a:endParaRPr>
          </a:p>
          <a:p>
            <a:pPr marL="0" lvl="0" indent="0" algn="l" rtl="0">
              <a:spcBef>
                <a:spcPts val="1600"/>
              </a:spcBef>
              <a:spcAft>
                <a:spcPts val="0"/>
              </a:spcAft>
              <a:buNone/>
            </a:pPr>
            <a:endParaRPr sz="2000">
              <a:solidFill>
                <a:schemeClr val="dk1"/>
              </a:solidFill>
            </a:endParaRPr>
          </a:p>
          <a:p>
            <a:pPr marL="0" lvl="0" indent="0" algn="l" rtl="0">
              <a:spcBef>
                <a:spcPts val="1600"/>
              </a:spcBef>
              <a:spcAft>
                <a:spcPts val="0"/>
              </a:spcAft>
              <a:buNone/>
            </a:pPr>
            <a:endParaRPr sz="2000">
              <a:solidFill>
                <a:schemeClr val="dk1"/>
              </a:solidFill>
            </a:endParaRPr>
          </a:p>
          <a:p>
            <a:pPr marL="0" lvl="0" indent="0" algn="l" rtl="0">
              <a:spcBef>
                <a:spcPts val="1600"/>
              </a:spcBef>
              <a:spcAft>
                <a:spcPts val="1600"/>
              </a:spcAft>
              <a:buNone/>
            </a:pPr>
            <a:endParaRPr sz="2000">
              <a:solidFill>
                <a:schemeClr val="dk1"/>
              </a:solidFill>
            </a:endParaRPr>
          </a:p>
        </p:txBody>
      </p:sp>
      <p:sp>
        <p:nvSpPr>
          <p:cNvPr id="203" name="Google Shape;203;p37"/>
          <p:cNvSpPr/>
          <p:nvPr/>
        </p:nvSpPr>
        <p:spPr>
          <a:xfrm>
            <a:off x="444500" y="2342950"/>
            <a:ext cx="1987500" cy="1987500"/>
          </a:xfrm>
          <a:prstGeom prst="ellipse">
            <a:avLst/>
          </a:prstGeom>
          <a:solidFill>
            <a:srgbClr val="93C47D"/>
          </a:solidFill>
          <a:ln w="9525" cap="flat" cmpd="sng">
            <a:solidFill>
              <a:srgbClr val="B7D4A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04" name="Google Shape;204;p37"/>
          <p:cNvSpPr/>
          <p:nvPr/>
        </p:nvSpPr>
        <p:spPr>
          <a:xfrm>
            <a:off x="2273500" y="2780800"/>
            <a:ext cx="1374600" cy="1274700"/>
          </a:xfrm>
          <a:prstGeom prst="ellipse">
            <a:avLst/>
          </a:prstGeom>
          <a:solidFill>
            <a:srgbClr val="FFE599">
              <a:alpha val="512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05" name="Google Shape;205;p37"/>
          <p:cNvSpPr txBox="1"/>
          <p:nvPr/>
        </p:nvSpPr>
        <p:spPr>
          <a:xfrm>
            <a:off x="784250" y="3612100"/>
            <a:ext cx="1308000" cy="4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Times New Roman"/>
                <a:ea typeface="Times New Roman"/>
                <a:cs typeface="Times New Roman"/>
                <a:sym typeface="Times New Roman"/>
              </a:rPr>
              <a:t>825 articles</a:t>
            </a:r>
            <a:endParaRPr sz="1800">
              <a:solidFill>
                <a:schemeClr val="dk2"/>
              </a:solidFill>
              <a:latin typeface="Times New Roman"/>
              <a:ea typeface="Times New Roman"/>
              <a:cs typeface="Times New Roman"/>
              <a:sym typeface="Times New Roman"/>
            </a:endParaRPr>
          </a:p>
        </p:txBody>
      </p:sp>
      <p:sp>
        <p:nvSpPr>
          <p:cNvPr id="206" name="Google Shape;206;p37"/>
          <p:cNvSpPr txBox="1"/>
          <p:nvPr/>
        </p:nvSpPr>
        <p:spPr>
          <a:xfrm>
            <a:off x="2306800" y="3523450"/>
            <a:ext cx="13080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Times New Roman"/>
                <a:ea typeface="Times New Roman"/>
                <a:cs typeface="Times New Roman"/>
                <a:sym typeface="Times New Roman"/>
              </a:rPr>
              <a:t> 140 articles</a:t>
            </a:r>
            <a:endParaRPr sz="1800">
              <a:solidFill>
                <a:schemeClr val="dk2"/>
              </a:solidFill>
              <a:latin typeface="Times New Roman"/>
              <a:ea typeface="Times New Roman"/>
              <a:cs typeface="Times New Roman"/>
              <a:sym typeface="Times New Roman"/>
            </a:endParaRPr>
          </a:p>
        </p:txBody>
      </p:sp>
      <p:sp>
        <p:nvSpPr>
          <p:cNvPr id="207" name="Google Shape;207;p37"/>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a:solidFill>
                  <a:schemeClr val="lt1"/>
                </a:solidFill>
                <a:latin typeface="Libre Baskerville"/>
                <a:ea typeface="Libre Baskerville"/>
                <a:cs typeface="Libre Baskerville"/>
                <a:sym typeface="Libre Baskerville"/>
              </a:rPr>
              <a:t>Personal history</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systematic reviews?</a:t>
            </a:r>
            <a:endParaRPr/>
          </a:p>
        </p:txBody>
      </p:sp>
      <p:sp>
        <p:nvSpPr>
          <p:cNvPr id="213" name="Google Shape;21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Arial"/>
                <a:ea typeface="Arial"/>
                <a:cs typeface="Arial"/>
                <a:sym typeface="Arial"/>
              </a:rPr>
              <a:t>A tale of two reviews</a:t>
            </a:r>
            <a:endParaRPr sz="2000">
              <a:solidFill>
                <a:schemeClr val="dk1"/>
              </a:solidFill>
              <a:latin typeface="Arial"/>
              <a:ea typeface="Arial"/>
              <a:cs typeface="Arial"/>
              <a:sym typeface="Arial"/>
            </a:endParaRPr>
          </a:p>
          <a:p>
            <a:pPr marL="0" lvl="0" indent="0" algn="l" rtl="0">
              <a:spcBef>
                <a:spcPts val="1600"/>
              </a:spcBef>
              <a:spcAft>
                <a:spcPts val="0"/>
              </a:spcAft>
              <a:buNone/>
            </a:pPr>
            <a:endParaRPr>
              <a:solidFill>
                <a:schemeClr val="dk1"/>
              </a:solidFill>
              <a:latin typeface="Arial"/>
              <a:ea typeface="Arial"/>
              <a:cs typeface="Arial"/>
              <a:sym typeface="Arial"/>
            </a:endParaRPr>
          </a:p>
          <a:p>
            <a:pPr marL="0" lvl="0" indent="0" algn="l" rtl="0">
              <a:spcBef>
                <a:spcPts val="1600"/>
              </a:spcBef>
              <a:spcAft>
                <a:spcPts val="1600"/>
              </a:spcAft>
              <a:buNone/>
            </a:pPr>
            <a:endParaRPr sz="1800">
              <a:solidFill>
                <a:schemeClr val="dk1"/>
              </a:solidFill>
            </a:endParaRPr>
          </a:p>
        </p:txBody>
      </p:sp>
      <p:sp>
        <p:nvSpPr>
          <p:cNvPr id="214" name="Google Shape;214;p38"/>
          <p:cNvSpPr txBox="1">
            <a:spLocks noGrp="1"/>
          </p:cNvSpPr>
          <p:nvPr>
            <p:ph type="body" idx="4294967295"/>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000">
                <a:solidFill>
                  <a:schemeClr val="dk1"/>
                </a:solidFill>
              </a:rPr>
              <a:t>A close encounter of the third kind</a:t>
            </a:r>
            <a:endParaRPr sz="2000">
              <a:solidFill>
                <a:schemeClr val="dk1"/>
              </a:solidFill>
            </a:endParaRPr>
          </a:p>
        </p:txBody>
      </p:sp>
      <p:pic>
        <p:nvPicPr>
          <p:cNvPr id="215" name="Google Shape;215;p38"/>
          <p:cNvPicPr preferRelativeResize="0"/>
          <p:nvPr/>
        </p:nvPicPr>
        <p:blipFill rotWithShape="1">
          <a:blip r:embed="rId3">
            <a:alphaModFix/>
          </a:blip>
          <a:srcRect/>
          <a:stretch/>
        </p:blipFill>
        <p:spPr>
          <a:xfrm>
            <a:off x="4997812" y="1691873"/>
            <a:ext cx="3116839" cy="2337600"/>
          </a:xfrm>
          <a:prstGeom prst="rect">
            <a:avLst/>
          </a:prstGeom>
          <a:noFill/>
          <a:ln>
            <a:noFill/>
          </a:ln>
        </p:spPr>
      </p:pic>
      <p:sp>
        <p:nvSpPr>
          <p:cNvPr id="216" name="Google Shape;216;p38"/>
          <p:cNvSpPr/>
          <p:nvPr/>
        </p:nvSpPr>
        <p:spPr>
          <a:xfrm>
            <a:off x="444500" y="2342950"/>
            <a:ext cx="1987500" cy="1987500"/>
          </a:xfrm>
          <a:prstGeom prst="ellipse">
            <a:avLst/>
          </a:prstGeom>
          <a:solidFill>
            <a:srgbClr val="93C47D"/>
          </a:solidFill>
          <a:ln w="9525" cap="flat" cmpd="sng">
            <a:solidFill>
              <a:srgbClr val="B7D4A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17" name="Google Shape;217;p38"/>
          <p:cNvSpPr/>
          <p:nvPr/>
        </p:nvSpPr>
        <p:spPr>
          <a:xfrm>
            <a:off x="2273500" y="2780800"/>
            <a:ext cx="1374600" cy="1274700"/>
          </a:xfrm>
          <a:prstGeom prst="ellipse">
            <a:avLst/>
          </a:prstGeom>
          <a:solidFill>
            <a:srgbClr val="FFE599">
              <a:alpha val="512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18" name="Google Shape;218;p38"/>
          <p:cNvSpPr txBox="1"/>
          <p:nvPr/>
        </p:nvSpPr>
        <p:spPr>
          <a:xfrm>
            <a:off x="784250" y="3612100"/>
            <a:ext cx="1308000" cy="4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Times New Roman"/>
                <a:ea typeface="Times New Roman"/>
                <a:cs typeface="Times New Roman"/>
                <a:sym typeface="Times New Roman"/>
              </a:rPr>
              <a:t>825 articles</a:t>
            </a:r>
            <a:endParaRPr sz="1800">
              <a:solidFill>
                <a:schemeClr val="dk2"/>
              </a:solidFill>
              <a:latin typeface="Times New Roman"/>
              <a:ea typeface="Times New Roman"/>
              <a:cs typeface="Times New Roman"/>
              <a:sym typeface="Times New Roman"/>
            </a:endParaRPr>
          </a:p>
        </p:txBody>
      </p:sp>
      <p:sp>
        <p:nvSpPr>
          <p:cNvPr id="219" name="Google Shape;219;p38"/>
          <p:cNvSpPr txBox="1"/>
          <p:nvPr/>
        </p:nvSpPr>
        <p:spPr>
          <a:xfrm>
            <a:off x="2306800" y="3523450"/>
            <a:ext cx="13080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Times New Roman"/>
                <a:ea typeface="Times New Roman"/>
                <a:cs typeface="Times New Roman"/>
                <a:sym typeface="Times New Roman"/>
              </a:rPr>
              <a:t> 140 articles</a:t>
            </a:r>
            <a:endParaRPr sz="1800">
              <a:solidFill>
                <a:schemeClr val="dk2"/>
              </a:solidFill>
              <a:latin typeface="Times New Roman"/>
              <a:ea typeface="Times New Roman"/>
              <a:cs typeface="Times New Roman"/>
              <a:sym typeface="Times New Roman"/>
            </a:endParaRPr>
          </a:p>
        </p:txBody>
      </p:sp>
      <p:sp>
        <p:nvSpPr>
          <p:cNvPr id="220" name="Google Shape;220;p38"/>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a:solidFill>
                  <a:schemeClr val="lt1"/>
                </a:solidFill>
                <a:latin typeface="Libre Baskerville"/>
                <a:ea typeface="Libre Baskerville"/>
                <a:cs typeface="Libre Baskerville"/>
                <a:sym typeface="Libre Baskerville"/>
              </a:rPr>
              <a:t>Personal history</a:t>
            </a:r>
            <a:endParaRPr>
              <a:solidFill>
                <a:schemeClr val="lt1"/>
              </a:solidFill>
              <a:latin typeface="Libre Baskerville"/>
              <a:ea typeface="Libre Baskerville"/>
              <a:cs typeface="Libre Baskerville"/>
              <a:sym typeface="Libre Baskerville"/>
            </a:endParaRPr>
          </a:p>
        </p:txBody>
      </p:sp>
      <p:sp>
        <p:nvSpPr>
          <p:cNvPr id="221" name="Google Shape;221;p38"/>
          <p:cNvSpPr txBox="1"/>
          <p:nvPr/>
        </p:nvSpPr>
        <p:spPr>
          <a:xfrm>
            <a:off x="649700" y="2571750"/>
            <a:ext cx="1577100" cy="49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dk2"/>
                </a:solidFill>
                <a:latin typeface="Times New Roman"/>
                <a:ea typeface="Times New Roman"/>
                <a:cs typeface="Times New Roman"/>
                <a:sym typeface="Times New Roman"/>
              </a:rPr>
              <a:t>Fairly detailed method</a:t>
            </a:r>
            <a:endParaRPr sz="1800">
              <a:solidFill>
                <a:schemeClr val="dk2"/>
              </a:solidFill>
              <a:latin typeface="Times New Roman"/>
              <a:ea typeface="Times New Roman"/>
              <a:cs typeface="Times New Roman"/>
              <a:sym typeface="Times New Roman"/>
            </a:endParaRPr>
          </a:p>
        </p:txBody>
      </p:sp>
      <p:sp>
        <p:nvSpPr>
          <p:cNvPr id="222" name="Google Shape;222;p38"/>
          <p:cNvSpPr txBox="1"/>
          <p:nvPr/>
        </p:nvSpPr>
        <p:spPr>
          <a:xfrm>
            <a:off x="2432000" y="2948875"/>
            <a:ext cx="11814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chemeClr val="dk2"/>
                </a:solidFill>
                <a:latin typeface="Times New Roman"/>
                <a:ea typeface="Times New Roman"/>
                <a:cs typeface="Times New Roman"/>
                <a:sym typeface="Times New Roman"/>
              </a:rPr>
              <a:t>Very little method</a:t>
            </a:r>
            <a:endParaRPr sz="1800">
              <a:solidFill>
                <a:schemeClr val="dk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 example relevant to SAN</a:t>
            </a:r>
            <a:endParaRPr/>
          </a:p>
        </p:txBody>
      </p:sp>
      <p:sp>
        <p:nvSpPr>
          <p:cNvPr id="228" name="Google Shape;228;p39"/>
          <p:cNvSpPr txBox="1">
            <a:spLocks noGrp="1"/>
          </p:cNvSpPr>
          <p:nvPr>
            <p:ph type="body" idx="1"/>
          </p:nvPr>
        </p:nvSpPr>
        <p:spPr>
          <a:xfrm>
            <a:off x="311700" y="1152475"/>
            <a:ext cx="8520600" cy="35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dk1"/>
                </a:solidFill>
              </a:rPr>
              <a:t>Title:</a:t>
            </a:r>
            <a:r>
              <a:rPr lang="en-GB" dirty="0">
                <a:solidFill>
                  <a:schemeClr val="dk1"/>
                </a:solidFill>
              </a:rPr>
              <a:t> Regenerative Agriculture—A Literature Review on the Practices and Mechanisms Used to Improve Soil Health (2023)</a:t>
            </a:r>
            <a:endParaRPr dirty="0">
              <a:solidFill>
                <a:schemeClr val="dk1"/>
              </a:solidFill>
            </a:endParaRPr>
          </a:p>
          <a:p>
            <a:pPr marL="0" lvl="0" indent="0" algn="l" rtl="0">
              <a:spcBef>
                <a:spcPts val="1600"/>
              </a:spcBef>
              <a:spcAft>
                <a:spcPts val="0"/>
              </a:spcAft>
              <a:buNone/>
            </a:pPr>
            <a:r>
              <a:rPr lang="en-GB" b="1" dirty="0">
                <a:solidFill>
                  <a:schemeClr val="dk1"/>
                </a:solidFill>
              </a:rPr>
              <a:t>Abstract</a:t>
            </a:r>
            <a:r>
              <a:rPr lang="en-GB" dirty="0">
                <a:solidFill>
                  <a:schemeClr val="dk1"/>
                </a:solidFill>
              </a:rPr>
              <a:t>: …We examined the reported benefits and mechanisms associated with RA against available scientific data. The literature suggests that agricultural practices such as minimum tillage, residue retention, and cover cropping can improve soil carbon, crop yield, and soil health in certain climatic zones and soil types…</a:t>
            </a:r>
            <a:endParaRPr dirty="0">
              <a:solidFill>
                <a:schemeClr val="dk1"/>
              </a:solidFill>
            </a:endParaRPr>
          </a:p>
          <a:p>
            <a:pPr marL="0" lvl="0" indent="0" algn="l" rtl="0">
              <a:spcBef>
                <a:spcPts val="1600"/>
              </a:spcBef>
              <a:spcAft>
                <a:spcPts val="0"/>
              </a:spcAft>
              <a:buNone/>
            </a:pPr>
            <a:r>
              <a:rPr lang="en-GB" b="1" dirty="0">
                <a:solidFill>
                  <a:schemeClr val="dk1"/>
                </a:solidFill>
              </a:rPr>
              <a:t>Method</a:t>
            </a:r>
            <a:r>
              <a:rPr lang="en-GB" dirty="0">
                <a:solidFill>
                  <a:schemeClr val="dk1"/>
                </a:solidFill>
              </a:rPr>
              <a:t>: none reported</a:t>
            </a:r>
            <a:endParaRPr dirty="0">
              <a:solidFill>
                <a:schemeClr val="dk1"/>
              </a:solidFill>
            </a:endParaRPr>
          </a:p>
          <a:p>
            <a:pPr marL="0" lvl="0" indent="0" algn="l" rtl="0">
              <a:spcBef>
                <a:spcPts val="1600"/>
              </a:spcBef>
              <a:spcAft>
                <a:spcPts val="1600"/>
              </a:spcAft>
              <a:buNone/>
            </a:pPr>
            <a:r>
              <a:rPr lang="en-GB" dirty="0">
                <a:solidFill>
                  <a:schemeClr val="dk1"/>
                </a:solidFill>
              </a:rPr>
              <a:t>“...the focus of the review shifted to looking at the scientific evidence (local and overseas studies) on RA practices that affect soil carbon build-up and improve soil health.”</a:t>
            </a:r>
            <a:endParaRPr dirty="0">
              <a:solidFill>
                <a:schemeClr val="dk1"/>
              </a:solidFill>
            </a:endParaRPr>
          </a:p>
        </p:txBody>
      </p:sp>
      <p:sp>
        <p:nvSpPr>
          <p:cNvPr id="229" name="Google Shape;229;p39"/>
          <p:cNvSpPr txBox="1"/>
          <p:nvPr/>
        </p:nvSpPr>
        <p:spPr>
          <a:xfrm>
            <a:off x="7387725" y="254750"/>
            <a:ext cx="1577100" cy="63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a:solidFill>
                  <a:schemeClr val="lt1"/>
                </a:solidFill>
                <a:latin typeface="Libre Baskerville"/>
                <a:ea typeface="Libre Baskerville"/>
                <a:cs typeface="Libre Baskerville"/>
                <a:sym typeface="Libre Baskerville"/>
              </a:rPr>
              <a:t>How??</a:t>
            </a:r>
            <a:endParaRPr>
              <a:solidFill>
                <a:schemeClr val="lt1"/>
              </a:solidFill>
              <a:latin typeface="Libre Baskerville"/>
              <a:ea typeface="Libre Baskerville"/>
              <a:cs typeface="Libre Baskerville"/>
              <a:sym typeface="Libre Baskervil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311700" y="445025"/>
            <a:ext cx="7070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a:t>Systematic Review</a:t>
            </a:r>
            <a:endParaRPr/>
          </a:p>
        </p:txBody>
      </p:sp>
      <p:sp>
        <p:nvSpPr>
          <p:cNvPr id="235" name="Google Shape;235;p40"/>
          <p:cNvSpPr txBox="1">
            <a:spLocks noGrp="1"/>
          </p:cNvSpPr>
          <p:nvPr>
            <p:ph type="body" idx="1"/>
          </p:nvPr>
        </p:nvSpPr>
        <p:spPr>
          <a:xfrm>
            <a:off x="311700" y="1152475"/>
            <a:ext cx="4788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GB" sz="1800" dirty="0">
                <a:solidFill>
                  <a:schemeClr val="dk1"/>
                </a:solidFill>
                <a:highlight>
                  <a:srgbClr val="FFFFFF"/>
                </a:highlight>
                <a:latin typeface="Arial"/>
                <a:ea typeface="Arial"/>
                <a:cs typeface="Arial"/>
                <a:sym typeface="Arial"/>
              </a:rPr>
              <a:t>Systematic Reviews are reviews of evidence relevant to a clearly formulated question that uses </a:t>
            </a:r>
            <a:r>
              <a:rPr lang="en-GB" sz="1800" b="1" dirty="0">
                <a:solidFill>
                  <a:schemeClr val="dk1"/>
                </a:solidFill>
                <a:highlight>
                  <a:srgbClr val="FFFFFF"/>
                </a:highlight>
                <a:latin typeface="Arial"/>
                <a:ea typeface="Arial"/>
                <a:cs typeface="Arial"/>
                <a:sym typeface="Arial"/>
              </a:rPr>
              <a:t>systematic and explicit methods</a:t>
            </a:r>
            <a:r>
              <a:rPr lang="en-GB" sz="1800" dirty="0">
                <a:solidFill>
                  <a:schemeClr val="dk1"/>
                </a:solidFill>
                <a:highlight>
                  <a:srgbClr val="FFFFFF"/>
                </a:highlight>
                <a:latin typeface="Arial"/>
                <a:ea typeface="Arial"/>
                <a:cs typeface="Arial"/>
                <a:sym typeface="Arial"/>
              </a:rPr>
              <a:t> to identify, select, collect and analyse data from all available evidence relevant to the question, while minimising publishing and other biases</a:t>
            </a:r>
            <a:endParaRPr sz="1800" dirty="0">
              <a:solidFill>
                <a:schemeClr val="dk1"/>
              </a:solidFill>
              <a:highlight>
                <a:srgbClr val="FFFFFF"/>
              </a:highlight>
              <a:latin typeface="Arial"/>
              <a:ea typeface="Arial"/>
              <a:cs typeface="Arial"/>
              <a:sym typeface="Arial"/>
            </a:endParaRPr>
          </a:p>
          <a:p>
            <a:pPr marL="0" lvl="0" indent="0" algn="l" rtl="0">
              <a:spcBef>
                <a:spcPts val="1200"/>
              </a:spcBef>
              <a:spcAft>
                <a:spcPts val="1600"/>
              </a:spcAft>
              <a:buNone/>
            </a:pPr>
            <a:endParaRPr dirty="0"/>
          </a:p>
        </p:txBody>
      </p:sp>
      <p:sp>
        <p:nvSpPr>
          <p:cNvPr id="236" name="Google Shape;236;p40"/>
          <p:cNvSpPr txBox="1"/>
          <p:nvPr/>
        </p:nvSpPr>
        <p:spPr>
          <a:xfrm>
            <a:off x="7550050" y="368100"/>
            <a:ext cx="12822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lt1"/>
                </a:solidFill>
                <a:latin typeface="Times New Roman"/>
                <a:ea typeface="Times New Roman"/>
                <a:cs typeface="Times New Roman"/>
                <a:sym typeface="Times New Roman"/>
              </a:rPr>
              <a:t>Bias</a:t>
            </a:r>
            <a:endParaRPr sz="1800">
              <a:solidFill>
                <a:schemeClr val="lt1"/>
              </a:solidFill>
              <a:latin typeface="Times New Roman"/>
              <a:ea typeface="Times New Roman"/>
              <a:cs typeface="Times New Roman"/>
              <a:sym typeface="Times New Roman"/>
            </a:endParaRPr>
          </a:p>
        </p:txBody>
      </p:sp>
      <p:sp>
        <p:nvSpPr>
          <p:cNvPr id="237" name="Google Shape;237;p40"/>
          <p:cNvSpPr txBox="1"/>
          <p:nvPr/>
        </p:nvSpPr>
        <p:spPr>
          <a:xfrm>
            <a:off x="5299750" y="1286175"/>
            <a:ext cx="3454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2"/>
                </a:solidFill>
                <a:latin typeface="Times New Roman"/>
                <a:ea typeface="Times New Roman"/>
                <a:cs typeface="Times New Roman"/>
                <a:sym typeface="Times New Roman"/>
              </a:rPr>
              <a:t>“Systematic reviews of relevant evidence must be designed to minimise the likelihood of confusing the effects of interventions with the effects of biases and chance.” </a:t>
            </a:r>
            <a:endParaRPr>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GB">
                <a:solidFill>
                  <a:schemeClr val="dk2"/>
                </a:solidFill>
                <a:latin typeface="Times New Roman"/>
                <a:ea typeface="Times New Roman"/>
                <a:cs typeface="Times New Roman"/>
                <a:sym typeface="Times New Roman"/>
              </a:rPr>
              <a:t>Chalmers (2005)</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1968</Words>
  <Application>Microsoft Office PowerPoint</Application>
  <PresentationFormat>On-screen Show (16:9)</PresentationFormat>
  <Paragraphs>210</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Calibri</vt:lpstr>
      <vt:lpstr>Libre Baskerville</vt:lpstr>
      <vt:lpstr>Times New Roman</vt:lpstr>
      <vt:lpstr>Open Sans</vt:lpstr>
      <vt:lpstr>Arial</vt:lpstr>
      <vt:lpstr>Simple Light</vt:lpstr>
      <vt:lpstr>Simple Light</vt:lpstr>
      <vt:lpstr>Systematic Reviews for Sustainable Agriculture</vt:lpstr>
      <vt:lpstr>Oxford Long-Term Ecology Lab</vt:lpstr>
      <vt:lpstr>Oxford Systematic Reviews (OXSREV)</vt:lpstr>
      <vt:lpstr>Training</vt:lpstr>
      <vt:lpstr>What is a Systematic Review?</vt:lpstr>
      <vt:lpstr>Why systematic reviews?</vt:lpstr>
      <vt:lpstr>Why systematic reviews?</vt:lpstr>
      <vt:lpstr>An example relevant to SAN</vt:lpstr>
      <vt:lpstr>Systematic Review</vt:lpstr>
      <vt:lpstr>Evidence Based Medicine</vt:lpstr>
      <vt:lpstr>Stakeholder Engagement</vt:lpstr>
      <vt:lpstr>Systematic Review for Decision-Making</vt:lpstr>
      <vt:lpstr>Systematic search, select, synthesise</vt:lpstr>
      <vt:lpstr>Steps Involved  </vt:lpstr>
      <vt:lpstr>Good Practice Guidelines </vt:lpstr>
      <vt:lpstr>Systematic Collaboration</vt:lpstr>
      <vt:lpstr>PowerPoint Presentation</vt:lpstr>
      <vt:lpstr>PowerPoint Presentation</vt:lpstr>
      <vt:lpstr>PowerPoint Presentation</vt:lpstr>
      <vt:lpstr>PowerPoint Presentation</vt:lpstr>
      <vt:lpstr>Access to Information is Challenging!</vt:lpstr>
      <vt:lpstr>Information Overload! </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William Harvey</cp:lastModifiedBy>
  <cp:revision>1</cp:revision>
  <dcterms:modified xsi:type="dcterms:W3CDTF">2024-06-05T08:13:00Z</dcterms:modified>
</cp:coreProperties>
</file>