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8"/>
  </p:notesMasterIdLst>
  <p:sldIdLst>
    <p:sldId id="257" r:id="rId6"/>
    <p:sldId id="259" r:id="rId7"/>
    <p:sldId id="260" r:id="rId8"/>
    <p:sldId id="258" r:id="rId9"/>
    <p:sldId id="261" r:id="rId10"/>
    <p:sldId id="262" r:id="rId11"/>
    <p:sldId id="266" r:id="rId12"/>
    <p:sldId id="267" r:id="rId13"/>
    <p:sldId id="263" r:id="rId14"/>
    <p:sldId id="268" r:id="rId15"/>
    <p:sldId id="27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81"/>
    <a:srgbClr val="66B245"/>
    <a:srgbClr val="006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82581" autoAdjust="0"/>
  </p:normalViewPr>
  <p:slideViewPr>
    <p:cSldViewPr snapToGrid="0">
      <p:cViewPr varScale="1">
        <p:scale>
          <a:sx n="69" d="100"/>
          <a:sy n="69" d="100"/>
        </p:scale>
        <p:origin x="122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2C856-D56F-44D8-8740-5CEB4C938158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26AA2-A9F2-4418-9804-4A54986E1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1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89325-FC9C-4E54-A0CE-9C15376506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64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41746-B279-6000-F365-5B7539F54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rgbClr val="008581"/>
                </a:solidFill>
                <a:latin typeface="Gilroy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CAA12A-03BD-682F-693E-E1F1AEFF38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6B245"/>
                </a:solidFill>
                <a:latin typeface="Gilroy Bold" panose="000008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5" name="Picture 4" descr="A logo on a white background&#10;&#10;Description automatically generated">
            <a:extLst>
              <a:ext uri="{FF2B5EF4-FFF2-40B4-BE49-F238E27FC236}">
                <a16:creationId xmlns:a16="http://schemas.microsoft.com/office/drawing/2014/main" id="{05F5DBDB-4025-AB4F-BA4C-76E5B1568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9" y="4793743"/>
            <a:ext cx="1600262" cy="16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2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34C5-C333-7B01-263A-D5ABA49F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01355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A7DE5-347F-76CA-20CB-5792BBC18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AF848-FB71-7B45-4686-3EB1D0DA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D6CF2-9E02-097E-4634-4AF1C5B3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10BE5-7602-0B22-68C2-52FF5508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on a white background&#10;&#10;Description automatically generated">
            <a:extLst>
              <a:ext uri="{FF2B5EF4-FFF2-40B4-BE49-F238E27FC236}">
                <a16:creationId xmlns:a16="http://schemas.microsoft.com/office/drawing/2014/main" id="{EA26EE6F-0521-20AF-459C-7BD1B63F9E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0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94AD3-DB6E-F498-D926-46A3101C2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71454-679C-F244-99A4-1D3761F17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7408A-11C8-8E29-77F2-8FF026FA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0EF58-61F3-EF98-2BC5-6F5AAA89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6D7A8-FCCC-6B03-300C-B24B92F7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2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9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48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00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96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6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37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22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49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C88B-930D-ADB9-672C-972B67090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BF9D3-E567-A84D-5C64-ED8DBB2BC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DB39C-6485-F4E9-A34B-26798D6E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93E5A-2F89-3BAE-6865-9816F063C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3B665-5BD1-2906-C7E7-9ADB49AE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on a white background&#10;&#10;Description automatically generated">
            <a:extLst>
              <a:ext uri="{FF2B5EF4-FFF2-40B4-BE49-F238E27FC236}">
                <a16:creationId xmlns:a16="http://schemas.microsoft.com/office/drawing/2014/main" id="{AA93BC93-E526-64B2-6E05-C515573C2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2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14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24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8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4B6F-4805-7C3F-BC85-A69A873F7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8581"/>
                </a:solidFill>
                <a:latin typeface="Gilroy Light" panose="000004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09C6F-AE9A-4EA1-0A1A-AFF09DEF3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66B245"/>
                </a:solidFill>
                <a:latin typeface="Gilroy Bold" panose="000008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D2EF1-8724-5C3E-3315-A84076FB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92355-FE49-674B-F729-2E15DBF8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FD317-A790-5486-F32A-50E17D8F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35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BBC7-C3F5-5C81-66C2-8B2A582C7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32343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B3FB4-CB6A-F367-98AF-58BDDFD9F2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E3C71-352B-B4C6-C5AF-9752A1259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BDACB-47FA-53A7-4FF1-862D05B3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99888-790B-69AB-4CBD-D73A0480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3E6D1-FFCB-D5F1-542C-C1701FA1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logo on a white background&#10;&#10;Description automatically generated">
            <a:extLst>
              <a:ext uri="{FF2B5EF4-FFF2-40B4-BE49-F238E27FC236}">
                <a16:creationId xmlns:a16="http://schemas.microsoft.com/office/drawing/2014/main" id="{35B639BC-DD0B-492C-15D1-01CE6E727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6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95D37-61B0-7F3E-401F-3200128A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22129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ABD6B-8C3E-2823-17C6-C0453F022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E622C-F07E-AC8A-9D43-1CF1E1E8F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3B783-8A87-B6BC-804B-3D103BF0C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0C0179-2601-230C-34BB-FD0EDBC3C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E52873-D55B-C60D-2FD7-C3F4370E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EF5B8-7BF6-CF9C-9EC2-77E37722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FEDB62-5400-E9CB-D3D4-81D4CCB5E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on a white background&#10;&#10;Description automatically generated">
            <a:extLst>
              <a:ext uri="{FF2B5EF4-FFF2-40B4-BE49-F238E27FC236}">
                <a16:creationId xmlns:a16="http://schemas.microsoft.com/office/drawing/2014/main" id="{70CD6D34-4093-517C-C875-75F4A9AEF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2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6867A-FFF9-E248-E7F0-BD083880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66849" cy="1325563"/>
          </a:xfrm>
        </p:spPr>
        <p:txBody>
          <a:bodyPr/>
          <a:lstStyle>
            <a:lvl1pPr>
              <a:defRPr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1911A-3975-9463-FD04-0869B8F5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151F3-CCD2-5A7C-796C-D0459B6D1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5A56AA-CA2D-3C63-0C16-A628B321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logo on a white background&#10;&#10;Description automatically generated">
            <a:extLst>
              <a:ext uri="{FF2B5EF4-FFF2-40B4-BE49-F238E27FC236}">
                <a16:creationId xmlns:a16="http://schemas.microsoft.com/office/drawing/2014/main" id="{98663E77-AA9E-8EBB-8FC8-2802EE649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446" y="236964"/>
            <a:ext cx="1581884" cy="158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3BC6A-E108-6655-E8BC-F3263D42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BE322-B4F4-0051-36B4-D88661693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1954-EF4A-5EA8-857E-8875C61A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logo on a white background&#10;&#10;Description automatically generated">
            <a:extLst>
              <a:ext uri="{FF2B5EF4-FFF2-40B4-BE49-F238E27FC236}">
                <a16:creationId xmlns:a16="http://schemas.microsoft.com/office/drawing/2014/main" id="{7ACEE045-2257-A3AF-8026-402D88C232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44" y="236964"/>
            <a:ext cx="1124685" cy="112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E5BA8-B32E-52CE-DB03-7A2FD96F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500-5536-6B5D-2ED9-7E3B4FB81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9245D-8D9C-E403-17A4-B3757FDB9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0A246-905F-6000-F441-88733AE4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CCBFE-F6EE-EA2C-0EAD-E763909D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B3E1A8-C2C9-D0E1-30DA-55D294B9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A2EA0FF6-867B-BDD6-CF1A-B0F5F28CD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47" y="21267"/>
            <a:ext cx="1021168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C510-4CC1-0A66-9742-99946B86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81"/>
                </a:solidFill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1A28A-603B-124D-D6B5-6DC18AFF1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769F7-AC93-34BF-8A92-66A53F1B5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E005D-4045-19C5-C546-9FDBD2B0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A024F-329B-4F5B-879D-332847F4B989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01578-C9CE-C3EC-B680-CFB575B8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DCD20-A314-B847-3EB8-80BC7F6F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D8F6D-E22B-4ADE-9D98-1660D25E90A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logo on a white background&#10;&#10;Description automatically generated">
            <a:extLst>
              <a:ext uri="{FF2B5EF4-FFF2-40B4-BE49-F238E27FC236}">
                <a16:creationId xmlns:a16="http://schemas.microsoft.com/office/drawing/2014/main" id="{AA2ECB66-6CB2-942A-AE1C-B23F85F17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47" y="21267"/>
            <a:ext cx="1021168" cy="10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610916-CB4A-C25D-FC1A-4E63F50A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296D9-84FB-4CC9-D947-2EC1FC767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64C1B-FD37-6E70-527C-FDCD6476D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50" charset="0"/>
              </a:defRPr>
            </a:lvl1pPr>
          </a:lstStyle>
          <a:p>
            <a:fld id="{B5DA024F-329B-4F5B-879D-332847F4B989}" type="datetimeFigureOut">
              <a:rPr lang="en-US" smtClean="0"/>
              <a:pPr/>
              <a:t>6/6/2024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B98B-1D45-69F6-AA37-9F12A1A89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1383A-CAB4-8AA3-B7B6-7798DB092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50" charset="0"/>
              </a:defRPr>
            </a:lvl1pPr>
          </a:lstStyle>
          <a:p>
            <a:fld id="{C37D8F6D-E22B-4ADE-9D98-1660D25E9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50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8581"/>
          </a:solidFill>
          <a:latin typeface="Gilroy Medium" panose="000006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roy Ligh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C7C945-4C51-4832-B4D8-14B140E9BB8E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CD51D6-6C8A-46BC-A2E5-C7BDB2A48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4C24A-186B-CA51-931A-E66854E0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490" y="406400"/>
            <a:ext cx="4082473" cy="1388946"/>
          </a:xfrm>
        </p:spPr>
        <p:txBody>
          <a:bodyPr>
            <a:normAutofit fontScale="90000"/>
          </a:bodyPr>
          <a:lstStyle/>
          <a:p>
            <a:r>
              <a:rPr lang="en-US" dirty="0"/>
              <a:t>REGENERATIVE AGRICULTURE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C6A66-3243-A584-567F-3D0E189D7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462" y="1898042"/>
            <a:ext cx="3556000" cy="1655762"/>
          </a:xfrm>
        </p:spPr>
        <p:txBody>
          <a:bodyPr/>
          <a:lstStyle/>
          <a:p>
            <a:r>
              <a:rPr lang="en-US"/>
              <a:t>Sucess</a:t>
            </a:r>
            <a:r>
              <a:rPr lang="en-US" dirty="0"/>
              <a:t> stories and lessons learned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406433-DB6C-7B8D-6D86-8D9FF0B68193}"/>
              </a:ext>
            </a:extLst>
          </p:cNvPr>
          <p:cNvGrpSpPr/>
          <p:nvPr/>
        </p:nvGrpSpPr>
        <p:grpSpPr>
          <a:xfrm>
            <a:off x="6068292" y="92364"/>
            <a:ext cx="6012876" cy="6708539"/>
            <a:chOff x="9117901" y="44083"/>
            <a:chExt cx="9170099" cy="10198831"/>
          </a:xfrm>
        </p:grpSpPr>
        <p:pic>
          <p:nvPicPr>
            <p:cNvPr id="5" name="object 2">
              <a:extLst>
                <a:ext uri="{FF2B5EF4-FFF2-40B4-BE49-F238E27FC236}">
                  <a16:creationId xmlns:a16="http://schemas.microsoft.com/office/drawing/2014/main" id="{8F054BF9-FF52-0964-C7EF-B0B90CC75358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11" t="2175" r="28263"/>
            <a:stretch/>
          </p:blipFill>
          <p:spPr>
            <a:xfrm>
              <a:off x="9117901" y="44084"/>
              <a:ext cx="2933466" cy="6690090"/>
            </a:xfrm>
            <a:prstGeom prst="rect">
              <a:avLst/>
            </a:prstGeom>
          </p:spPr>
        </p:pic>
        <p:pic>
          <p:nvPicPr>
            <p:cNvPr id="6" name="object 3">
              <a:extLst>
                <a:ext uri="{FF2B5EF4-FFF2-40B4-BE49-F238E27FC236}">
                  <a16:creationId xmlns:a16="http://schemas.microsoft.com/office/drawing/2014/main" id="{D78B6878-371F-54F2-4BC9-C72B3A0A92D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9998"/>
            <a:stretch/>
          </p:blipFill>
          <p:spPr>
            <a:xfrm>
              <a:off x="12276559" y="44083"/>
              <a:ext cx="6011441" cy="6646004"/>
            </a:xfrm>
            <a:prstGeom prst="rect">
              <a:avLst/>
            </a:prstGeom>
          </p:spPr>
        </p:pic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2625D459-FE21-5CF2-B0E2-9FC98E40303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85526" y="6924676"/>
              <a:ext cx="4488947" cy="3318238"/>
            </a:xfrm>
            <a:prstGeom prst="rect">
              <a:avLst/>
            </a:prstGeom>
          </p:spPr>
        </p:pic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9600106B-5455-8C7D-A35C-7DE369F7F18E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06" t="12692" r="13635"/>
            <a:stretch/>
          </p:blipFill>
          <p:spPr>
            <a:xfrm>
              <a:off x="13959069" y="6924675"/>
              <a:ext cx="4328930" cy="3318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9020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D5FC05AB-5D6B-05A3-3992-9473E024A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4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ew people working in a field&#10;&#10;Description automatically generated">
            <a:extLst>
              <a:ext uri="{FF2B5EF4-FFF2-40B4-BE49-F238E27FC236}">
                <a16:creationId xmlns:a16="http://schemas.microsoft.com/office/drawing/2014/main" id="{5A4B5508-DFE8-95A8-AFBB-B567F48CA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6F4003BA-4EDC-9290-99A4-CC717E6E0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8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96BCF4-0DB6-66BE-B0AE-B48A1B1C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54" y="2172667"/>
            <a:ext cx="2381426" cy="2427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EF1EE1-676F-6065-97B9-8CD081A8C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87" y="2172667"/>
            <a:ext cx="2381426" cy="2427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927FF-3EEC-8628-CC23-C8B5D3CFA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120" y="2172667"/>
            <a:ext cx="2381426" cy="242722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34237A-5174-7922-8D36-01BC59069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322129" cy="1325563"/>
          </a:xfrm>
        </p:spPr>
        <p:txBody>
          <a:bodyPr/>
          <a:lstStyle/>
          <a:p>
            <a:r>
              <a:rPr lang="en-US" dirty="0"/>
              <a:t>Meet our speakers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270070-3B4B-386A-1D23-8B41B23D3C21}"/>
              </a:ext>
            </a:extLst>
          </p:cNvPr>
          <p:cNvSpPr txBox="1">
            <a:spLocks/>
          </p:cNvSpPr>
          <p:nvPr/>
        </p:nvSpPr>
        <p:spPr>
          <a:xfrm>
            <a:off x="932198" y="4791937"/>
            <a:ext cx="2605938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R" b="1" dirty="0"/>
              <a:t>Alain Nguyen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C7DCD29-749C-757E-6499-8E3E68C46FDB}"/>
              </a:ext>
            </a:extLst>
          </p:cNvPr>
          <p:cNvSpPr txBox="1">
            <a:spLocks/>
          </p:cNvSpPr>
          <p:nvPr/>
        </p:nvSpPr>
        <p:spPr>
          <a:xfrm>
            <a:off x="4793031" y="4791937"/>
            <a:ext cx="2605938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R" b="1" dirty="0"/>
              <a:t>Clara Solano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252AE2E-F984-B3AA-E6CD-5165A0A7ADB6}"/>
              </a:ext>
            </a:extLst>
          </p:cNvPr>
          <p:cNvSpPr txBox="1">
            <a:spLocks/>
          </p:cNvSpPr>
          <p:nvPr/>
        </p:nvSpPr>
        <p:spPr>
          <a:xfrm>
            <a:off x="8653864" y="4791937"/>
            <a:ext cx="2605938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roy Light" panose="000004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R" b="1" dirty="0" err="1"/>
              <a:t>Hardeep</a:t>
            </a:r>
            <a:r>
              <a:rPr lang="es-CR" b="1" dirty="0"/>
              <a:t> Desai</a:t>
            </a:r>
          </a:p>
        </p:txBody>
      </p:sp>
    </p:spTree>
    <p:extLst>
      <p:ext uri="{BB962C8B-B14F-4D97-AF65-F5344CB8AC3E}">
        <p14:creationId xmlns:p14="http://schemas.microsoft.com/office/powerpoint/2010/main" val="2512046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1A45CA-A789-6D76-F1C9-1F871188109D}"/>
              </a:ext>
            </a:extLst>
          </p:cNvPr>
          <p:cNvSpPr/>
          <p:nvPr/>
        </p:nvSpPr>
        <p:spPr>
          <a:xfrm>
            <a:off x="1260915" y="135617"/>
            <a:ext cx="1307138" cy="699516"/>
          </a:xfrm>
          <a:prstGeom prst="roundRect">
            <a:avLst>
              <a:gd name="adj" fmla="val 2362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Investors’ interest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D057A7-11C2-AEB4-DFFE-7185D46EB126}"/>
              </a:ext>
            </a:extLst>
          </p:cNvPr>
          <p:cNvSpPr/>
          <p:nvPr/>
        </p:nvSpPr>
        <p:spPr>
          <a:xfrm>
            <a:off x="2212295" y="1276040"/>
            <a:ext cx="1307138" cy="585216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1) Margins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2D0932-D4F9-9B1F-BF18-9C93BA380F91}"/>
              </a:ext>
            </a:extLst>
          </p:cNvPr>
          <p:cNvSpPr/>
          <p:nvPr/>
        </p:nvSpPr>
        <p:spPr>
          <a:xfrm>
            <a:off x="256032" y="1276040"/>
            <a:ext cx="1450880" cy="585216"/>
          </a:xfrm>
          <a:prstGeom prst="round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2) Climate action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E4A6D6-71C7-DE8E-9BB5-9FCBC3B3A28B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>
            <a:off x="1914484" y="835133"/>
            <a:ext cx="951380" cy="440907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596417-A395-D115-3ACC-65509CF2118E}"/>
              </a:ext>
            </a:extLst>
          </p:cNvPr>
          <p:cNvCxnSpPr>
            <a:cxnSpLocks/>
            <a:stCxn id="2" idx="2"/>
            <a:endCxn id="4" idx="0"/>
          </p:cNvCxnSpPr>
          <p:nvPr/>
        </p:nvCxnSpPr>
        <p:spPr>
          <a:xfrm flipH="1">
            <a:off x="981472" y="835133"/>
            <a:ext cx="933012" cy="440907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51984C5-C1CB-66E6-A2B2-980CF9009318}"/>
              </a:ext>
            </a:extLst>
          </p:cNvPr>
          <p:cNvSpPr/>
          <p:nvPr/>
        </p:nvSpPr>
        <p:spPr>
          <a:xfrm>
            <a:off x="192129" y="2220387"/>
            <a:ext cx="1591056" cy="69951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Climate Roadmap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AF829A-4472-A5A3-A45A-3335CC970A6C}"/>
              </a:ext>
            </a:extLst>
          </p:cNvPr>
          <p:cNvSpPr/>
          <p:nvPr/>
        </p:nvSpPr>
        <p:spPr>
          <a:xfrm>
            <a:off x="2045783" y="2220387"/>
            <a:ext cx="1591056" cy="69951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Companies scope 3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1460D2-2E9A-D7FA-1648-E3149DD0136A}"/>
              </a:ext>
            </a:extLst>
          </p:cNvPr>
          <p:cNvCxnSpPr>
            <a:cxnSpLocks/>
            <a:stCxn id="4" idx="2"/>
            <a:endCxn id="12" idx="0"/>
          </p:cNvCxnSpPr>
          <p:nvPr/>
        </p:nvCxnSpPr>
        <p:spPr>
          <a:xfrm>
            <a:off x="981472" y="1861256"/>
            <a:ext cx="6185" cy="359131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8EDCCD-6FBE-16F4-89E9-EADA75761B3E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1783185" y="2570145"/>
            <a:ext cx="262598" cy="0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37EFD7-E0E4-955A-4F25-F46FAFA00049}"/>
              </a:ext>
            </a:extLst>
          </p:cNvPr>
          <p:cNvSpPr/>
          <p:nvPr/>
        </p:nvSpPr>
        <p:spPr>
          <a:xfrm>
            <a:off x="4115962" y="2215622"/>
            <a:ext cx="1591056" cy="699516"/>
          </a:xfrm>
          <a:prstGeom prst="roundRect">
            <a:avLst/>
          </a:prstGeom>
          <a:solidFill>
            <a:schemeClr val="accent6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REGEN AG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465ABC-F940-41D3-1D16-5A9B85C63426}"/>
              </a:ext>
            </a:extLst>
          </p:cNvPr>
          <p:cNvSpPr/>
          <p:nvPr/>
        </p:nvSpPr>
        <p:spPr>
          <a:xfrm>
            <a:off x="6846576" y="874390"/>
            <a:ext cx="1539381" cy="652653"/>
          </a:xfrm>
          <a:prstGeom prst="roundRect">
            <a:avLst/>
          </a:prstGeom>
          <a:solidFill>
            <a:schemeClr val="accent4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has worked?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F6D7438-8819-CB86-A4D4-05080A9CBF1C}"/>
              </a:ext>
            </a:extLst>
          </p:cNvPr>
          <p:cNvSpPr/>
          <p:nvPr/>
        </p:nvSpPr>
        <p:spPr>
          <a:xfrm>
            <a:off x="6846578" y="3715679"/>
            <a:ext cx="1539381" cy="652653"/>
          </a:xfrm>
          <a:prstGeom prst="roundRect">
            <a:avLst/>
          </a:prstGeom>
          <a:solidFill>
            <a:schemeClr val="accent5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Personal vision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66749E1-A320-A45F-77D8-39CBE47537E8}"/>
              </a:ext>
            </a:extLst>
          </p:cNvPr>
          <p:cNvSpPr/>
          <p:nvPr/>
        </p:nvSpPr>
        <p:spPr>
          <a:xfrm>
            <a:off x="6898252" y="2417422"/>
            <a:ext cx="1487706" cy="652653"/>
          </a:xfrm>
          <a:prstGeom prst="roundRect">
            <a:avLst/>
          </a:prstGeom>
          <a:solidFill>
            <a:schemeClr val="accent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Unintended benefit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89D8B9C-72D7-0F0E-95CD-E4C8FE27A0D7}"/>
              </a:ext>
            </a:extLst>
          </p:cNvPr>
          <p:cNvSpPr/>
          <p:nvPr/>
        </p:nvSpPr>
        <p:spPr>
          <a:xfrm>
            <a:off x="8880186" y="176592"/>
            <a:ext cx="2988726" cy="55969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Local partners create trust with our company’s suppliers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9424E87-B9F2-3E72-98A9-9B508DBB6549}"/>
              </a:ext>
            </a:extLst>
          </p:cNvPr>
          <p:cNvSpPr/>
          <p:nvPr/>
        </p:nvSpPr>
        <p:spPr>
          <a:xfrm>
            <a:off x="8874117" y="806943"/>
            <a:ext cx="2988726" cy="7875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Action plans flexibility allowed for continuous mindset evolution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730673-5757-C3D4-4642-52AE4BA9D4E2}"/>
              </a:ext>
            </a:extLst>
          </p:cNvPr>
          <p:cNvSpPr/>
          <p:nvPr/>
        </p:nvSpPr>
        <p:spPr>
          <a:xfrm>
            <a:off x="8857660" y="1665146"/>
            <a:ext cx="2988726" cy="43891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Scope increased rapidly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C03120-5D41-5CBC-5471-92FF3E8C96A3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3636839" y="2565380"/>
            <a:ext cx="479123" cy="4765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4E64EDDF-EAF6-0649-E438-BE78C738ECDA}"/>
              </a:ext>
            </a:extLst>
          </p:cNvPr>
          <p:cNvCxnSpPr>
            <a:cxnSpLocks/>
            <a:stCxn id="20" idx="3"/>
            <a:endCxn id="21" idx="1"/>
          </p:cNvCxnSpPr>
          <p:nvPr/>
        </p:nvCxnSpPr>
        <p:spPr>
          <a:xfrm flipV="1">
            <a:off x="5707018" y="1200717"/>
            <a:ext cx="1139558" cy="1364663"/>
          </a:xfrm>
          <a:prstGeom prst="bentConnector3">
            <a:avLst>
              <a:gd name="adj1" fmla="val 79877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646A5F41-FBFD-A5FF-C37A-4282EE47BAC5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>
            <a:off x="5707018" y="2565380"/>
            <a:ext cx="1139560" cy="1476626"/>
          </a:xfrm>
          <a:prstGeom prst="bentConnector3">
            <a:avLst>
              <a:gd name="adj1" fmla="val 79877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561F68DF-DEDE-B51F-58FC-06BD8CA9C0AA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8385957" y="456440"/>
            <a:ext cx="494229" cy="744277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B26F99DF-15AB-7122-21F2-FE1FF412B06B}"/>
              </a:ext>
            </a:extLst>
          </p:cNvPr>
          <p:cNvCxnSpPr>
            <a:cxnSpLocks/>
            <a:stCxn id="21" idx="3"/>
            <a:endCxn id="27" idx="1"/>
          </p:cNvCxnSpPr>
          <p:nvPr/>
        </p:nvCxnSpPr>
        <p:spPr>
          <a:xfrm>
            <a:off x="8385957" y="1200717"/>
            <a:ext cx="471703" cy="68388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D8C5D02-9DCE-13B6-230D-7E9892777A63}"/>
              </a:ext>
            </a:extLst>
          </p:cNvPr>
          <p:cNvCxnSpPr>
            <a:cxnSpLocks/>
            <a:stCxn id="21" idx="3"/>
            <a:endCxn id="26" idx="1"/>
          </p:cNvCxnSpPr>
          <p:nvPr/>
        </p:nvCxnSpPr>
        <p:spPr>
          <a:xfrm>
            <a:off x="8385957" y="1200717"/>
            <a:ext cx="488160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6426709-A592-AEFF-8F3F-E1BB1F746C0F}"/>
              </a:ext>
            </a:extLst>
          </p:cNvPr>
          <p:cNvSpPr/>
          <p:nvPr/>
        </p:nvSpPr>
        <p:spPr>
          <a:xfrm>
            <a:off x="8857660" y="2243143"/>
            <a:ext cx="3005183" cy="10196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Supporting farmers through RegenAg allowed us to introduce actions on human rights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858BDF4-FF4B-4DAE-40BE-EF465DA072D1}"/>
              </a:ext>
            </a:extLst>
          </p:cNvPr>
          <p:cNvSpPr/>
          <p:nvPr/>
        </p:nvSpPr>
        <p:spPr>
          <a:xfrm>
            <a:off x="8874117" y="4071046"/>
            <a:ext cx="3005183" cy="5189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More industry collaboration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27CD3AC-7E2E-8D43-547E-78E8D337DB03}"/>
              </a:ext>
            </a:extLst>
          </p:cNvPr>
          <p:cNvSpPr/>
          <p:nvPr/>
        </p:nvSpPr>
        <p:spPr>
          <a:xfrm>
            <a:off x="8874117" y="3482213"/>
            <a:ext cx="2988726" cy="5189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Greater visibility on/of suppliers' achievements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C1AA9A99-BBCA-E23E-2D8F-B68C86AA8A1A}"/>
              </a:ext>
            </a:extLst>
          </p:cNvPr>
          <p:cNvSpPr/>
          <p:nvPr/>
        </p:nvSpPr>
        <p:spPr>
          <a:xfrm>
            <a:off x="8865888" y="4659879"/>
            <a:ext cx="3005183" cy="5189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Consumers switching for brands invested in this work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91631F7-5ED4-F5F8-59F1-73B8DB6E71DF}"/>
              </a:ext>
            </a:extLst>
          </p:cNvPr>
          <p:cNvSpPr/>
          <p:nvPr/>
        </p:nvSpPr>
        <p:spPr>
          <a:xfrm>
            <a:off x="8630037" y="5505255"/>
            <a:ext cx="2574544" cy="7113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Turnkey solutions for corporates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BBD25C6-EBAC-5E91-1B14-50ED991E8522}"/>
              </a:ext>
            </a:extLst>
          </p:cNvPr>
          <p:cNvCxnSpPr>
            <a:cxnSpLocks/>
            <a:stCxn id="23" idx="3"/>
            <a:endCxn id="66" idx="1"/>
          </p:cNvCxnSpPr>
          <p:nvPr/>
        </p:nvCxnSpPr>
        <p:spPr>
          <a:xfrm>
            <a:off x="8385958" y="2743749"/>
            <a:ext cx="471702" cy="92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AC69455-7EFB-F969-7FDF-11127C5588A5}"/>
              </a:ext>
            </a:extLst>
          </p:cNvPr>
          <p:cNvSpPr/>
          <p:nvPr/>
        </p:nvSpPr>
        <p:spPr>
          <a:xfrm>
            <a:off x="3366147" y="3668816"/>
            <a:ext cx="1452915" cy="699516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Corporate Problems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765681E-0297-DC4A-6945-D4551034D282}"/>
              </a:ext>
            </a:extLst>
          </p:cNvPr>
          <p:cNvSpPr/>
          <p:nvPr/>
        </p:nvSpPr>
        <p:spPr>
          <a:xfrm>
            <a:off x="4980561" y="3667076"/>
            <a:ext cx="1452915" cy="724688"/>
          </a:xfrm>
          <a:prstGeom prst="roundRect">
            <a:avLst/>
          </a:prstGeom>
          <a:solidFill>
            <a:srgbClr val="00808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Your value proposition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C436C536-1714-B2F8-5D63-ABDC7D8DC66D}"/>
              </a:ext>
            </a:extLst>
          </p:cNvPr>
          <p:cNvCxnSpPr>
            <a:cxnSpLocks/>
            <a:stCxn id="20" idx="2"/>
            <a:endCxn id="83" idx="0"/>
          </p:cNvCxnSpPr>
          <p:nvPr/>
        </p:nvCxnSpPr>
        <p:spPr>
          <a:xfrm flipH="1">
            <a:off x="4092605" y="2915138"/>
            <a:ext cx="818885" cy="75367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0EF7BB62-301D-9E0E-5B84-6BBDF4D05B39}"/>
              </a:ext>
            </a:extLst>
          </p:cNvPr>
          <p:cNvCxnSpPr>
            <a:cxnSpLocks/>
            <a:stCxn id="20" idx="2"/>
            <a:endCxn id="84" idx="0"/>
          </p:cNvCxnSpPr>
          <p:nvPr/>
        </p:nvCxnSpPr>
        <p:spPr>
          <a:xfrm>
            <a:off x="4911490" y="2915138"/>
            <a:ext cx="795529" cy="751938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or: Elbow 141">
            <a:extLst>
              <a:ext uri="{FF2B5EF4-FFF2-40B4-BE49-F238E27FC236}">
                <a16:creationId xmlns:a16="http://schemas.microsoft.com/office/drawing/2014/main" id="{EFE726B5-EDAF-20D8-95FF-A37DB0B49D94}"/>
              </a:ext>
            </a:extLst>
          </p:cNvPr>
          <p:cNvCxnSpPr>
            <a:cxnSpLocks/>
            <a:stCxn id="22" idx="3"/>
            <a:endCxn id="68" idx="1"/>
          </p:cNvCxnSpPr>
          <p:nvPr/>
        </p:nvCxnSpPr>
        <p:spPr>
          <a:xfrm flipV="1">
            <a:off x="8385959" y="3741674"/>
            <a:ext cx="488158" cy="300332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or: Elbow 144">
            <a:extLst>
              <a:ext uri="{FF2B5EF4-FFF2-40B4-BE49-F238E27FC236}">
                <a16:creationId xmlns:a16="http://schemas.microsoft.com/office/drawing/2014/main" id="{5F960DA5-4F35-99C7-2841-3F472D1CE554}"/>
              </a:ext>
            </a:extLst>
          </p:cNvPr>
          <p:cNvCxnSpPr>
            <a:cxnSpLocks/>
            <a:stCxn id="22" idx="3"/>
            <a:endCxn id="67" idx="1"/>
          </p:cNvCxnSpPr>
          <p:nvPr/>
        </p:nvCxnSpPr>
        <p:spPr>
          <a:xfrm>
            <a:off x="8385959" y="4042006"/>
            <a:ext cx="488158" cy="28850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or: Elbow 147">
            <a:extLst>
              <a:ext uri="{FF2B5EF4-FFF2-40B4-BE49-F238E27FC236}">
                <a16:creationId xmlns:a16="http://schemas.microsoft.com/office/drawing/2014/main" id="{49BF83D0-03F7-3FA6-D597-F793B8F21D32}"/>
              </a:ext>
            </a:extLst>
          </p:cNvPr>
          <p:cNvCxnSpPr>
            <a:cxnSpLocks/>
            <a:stCxn id="22" idx="3"/>
            <a:endCxn id="69" idx="1"/>
          </p:cNvCxnSpPr>
          <p:nvPr/>
        </p:nvCxnSpPr>
        <p:spPr>
          <a:xfrm>
            <a:off x="8385959" y="4042006"/>
            <a:ext cx="479929" cy="87733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DE71B5FD-AF79-F6CF-B404-93708002AA84}"/>
              </a:ext>
            </a:extLst>
          </p:cNvPr>
          <p:cNvSpPr/>
          <p:nvPr/>
        </p:nvSpPr>
        <p:spPr>
          <a:xfrm>
            <a:off x="218001" y="3519612"/>
            <a:ext cx="2647863" cy="459403"/>
          </a:xfrm>
          <a:prstGeom prst="roundRect">
            <a:avLst/>
          </a:prstGeom>
          <a:solidFill>
            <a:srgbClr val="FFFF99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Few internal resources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ACA6BFA6-E9D9-C9A7-A5A2-41C916725F3D}"/>
              </a:ext>
            </a:extLst>
          </p:cNvPr>
          <p:cNvSpPr/>
          <p:nvPr/>
        </p:nvSpPr>
        <p:spPr>
          <a:xfrm>
            <a:off x="207336" y="4100805"/>
            <a:ext cx="2647863" cy="459403"/>
          </a:xfrm>
          <a:prstGeom prst="roundRect">
            <a:avLst/>
          </a:prstGeom>
          <a:solidFill>
            <a:srgbClr val="FFFF99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Large supply chain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0CFDEB49-AED2-C8F5-368E-901EC5940025}"/>
              </a:ext>
            </a:extLst>
          </p:cNvPr>
          <p:cNvSpPr/>
          <p:nvPr/>
        </p:nvSpPr>
        <p:spPr>
          <a:xfrm>
            <a:off x="239238" y="4689638"/>
            <a:ext cx="2647863" cy="459403"/>
          </a:xfrm>
          <a:prstGeom prst="roundRect">
            <a:avLst/>
          </a:prstGeom>
          <a:solidFill>
            <a:srgbClr val="FFFF99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influence on origins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ABC60BD0-B8B7-7EB2-1F76-522855CC6B43}"/>
              </a:ext>
            </a:extLst>
          </p:cNvPr>
          <p:cNvCxnSpPr>
            <a:cxnSpLocks/>
            <a:stCxn id="83" idx="1"/>
            <a:endCxn id="152" idx="3"/>
          </p:cNvCxnSpPr>
          <p:nvPr/>
        </p:nvCxnSpPr>
        <p:spPr>
          <a:xfrm flipH="1" flipV="1">
            <a:off x="2865864" y="3749314"/>
            <a:ext cx="500283" cy="2692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DF9AE679-F834-51BC-B404-EF311AE6EC5E}"/>
              </a:ext>
            </a:extLst>
          </p:cNvPr>
          <p:cNvCxnSpPr>
            <a:cxnSpLocks/>
            <a:stCxn id="83" idx="1"/>
            <a:endCxn id="153" idx="3"/>
          </p:cNvCxnSpPr>
          <p:nvPr/>
        </p:nvCxnSpPr>
        <p:spPr>
          <a:xfrm flipH="1">
            <a:off x="2855199" y="4018574"/>
            <a:ext cx="510948" cy="3119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D629C266-24D8-41B2-73F2-027D17B3E052}"/>
              </a:ext>
            </a:extLst>
          </p:cNvPr>
          <p:cNvCxnSpPr>
            <a:cxnSpLocks/>
            <a:stCxn id="83" idx="1"/>
            <a:endCxn id="154" idx="3"/>
          </p:cNvCxnSpPr>
          <p:nvPr/>
        </p:nvCxnSpPr>
        <p:spPr>
          <a:xfrm flipH="1">
            <a:off x="2887101" y="4018574"/>
            <a:ext cx="479046" cy="90076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id="{EFB6C76B-5805-5A6C-EFD1-033D9C780789}"/>
              </a:ext>
            </a:extLst>
          </p:cNvPr>
          <p:cNvSpPr/>
          <p:nvPr/>
        </p:nvSpPr>
        <p:spPr>
          <a:xfrm>
            <a:off x="3351512" y="4659879"/>
            <a:ext cx="1356675" cy="699516"/>
          </a:xfrm>
          <a:prstGeom prst="roundRect">
            <a:avLst/>
          </a:prstGeom>
          <a:solidFill>
            <a:srgbClr val="C1FFE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Expertise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id="{E2184D6D-F378-2CA4-DE92-E06450821704}"/>
              </a:ext>
            </a:extLst>
          </p:cNvPr>
          <p:cNvSpPr/>
          <p:nvPr/>
        </p:nvSpPr>
        <p:spPr>
          <a:xfrm>
            <a:off x="3702809" y="5688767"/>
            <a:ext cx="1591056" cy="699516"/>
          </a:xfrm>
          <a:prstGeom prst="roundRect">
            <a:avLst/>
          </a:prstGeom>
          <a:solidFill>
            <a:srgbClr val="C1FFE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Local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ressources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id="{43A3DB8A-5E3E-C927-6A71-C3717B646447}"/>
              </a:ext>
            </a:extLst>
          </p:cNvPr>
          <p:cNvSpPr/>
          <p:nvPr/>
        </p:nvSpPr>
        <p:spPr>
          <a:xfrm>
            <a:off x="5836521" y="5688767"/>
            <a:ext cx="1591056" cy="699516"/>
          </a:xfrm>
          <a:prstGeom prst="roundRect">
            <a:avLst/>
          </a:prstGeom>
          <a:solidFill>
            <a:srgbClr val="C1FFE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Regional coordination</a:t>
            </a:r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A11F5BC3-24E2-40C4-7CA0-7723A953B9B6}"/>
              </a:ext>
            </a:extLst>
          </p:cNvPr>
          <p:cNvCxnSpPr>
            <a:cxnSpLocks/>
            <a:stCxn id="84" idx="2"/>
            <a:endCxn id="173" idx="3"/>
          </p:cNvCxnSpPr>
          <p:nvPr/>
        </p:nvCxnSpPr>
        <p:spPr>
          <a:xfrm flipH="1">
            <a:off x="4708187" y="4391764"/>
            <a:ext cx="998832" cy="617873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D7FEB2D0-CFD2-8518-370D-7195BAF92027}"/>
              </a:ext>
            </a:extLst>
          </p:cNvPr>
          <p:cNvCxnSpPr>
            <a:cxnSpLocks/>
            <a:stCxn id="84" idx="2"/>
            <a:endCxn id="174" idx="0"/>
          </p:cNvCxnSpPr>
          <p:nvPr/>
        </p:nvCxnSpPr>
        <p:spPr>
          <a:xfrm flipH="1">
            <a:off x="4498337" y="4391764"/>
            <a:ext cx="1208682" cy="1297003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B070540F-7118-36CA-2288-A547A3D137AD}"/>
              </a:ext>
            </a:extLst>
          </p:cNvPr>
          <p:cNvCxnSpPr>
            <a:cxnSpLocks/>
            <a:stCxn id="84" idx="2"/>
            <a:endCxn id="175" idx="0"/>
          </p:cNvCxnSpPr>
          <p:nvPr/>
        </p:nvCxnSpPr>
        <p:spPr>
          <a:xfrm>
            <a:off x="5707019" y="4391764"/>
            <a:ext cx="925030" cy="1297003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0AC047D5-F536-4E8E-A63D-F177650F5B42}"/>
              </a:ext>
            </a:extLst>
          </p:cNvPr>
          <p:cNvCxnSpPr>
            <a:cxnSpLocks/>
            <a:stCxn id="84" idx="2"/>
            <a:endCxn id="70" idx="1"/>
          </p:cNvCxnSpPr>
          <p:nvPr/>
        </p:nvCxnSpPr>
        <p:spPr>
          <a:xfrm>
            <a:off x="5707019" y="4391764"/>
            <a:ext cx="2923018" cy="1469157"/>
          </a:xfrm>
          <a:prstGeom prst="straightConnector1">
            <a:avLst/>
          </a:prstGeom>
          <a:ln w="38100">
            <a:solidFill>
              <a:srgbClr val="00808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8061C28-06B0-6257-07BC-82C9A44CD3B5}"/>
              </a:ext>
            </a:extLst>
          </p:cNvPr>
          <p:cNvCxnSpPr>
            <a:cxnSpLocks/>
            <a:stCxn id="22" idx="2"/>
            <a:endCxn id="70" idx="1"/>
          </p:cNvCxnSpPr>
          <p:nvPr/>
        </p:nvCxnSpPr>
        <p:spPr>
          <a:xfrm>
            <a:off x="7616269" y="4368332"/>
            <a:ext cx="1013768" cy="1492589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or: Elbow 210">
            <a:extLst>
              <a:ext uri="{FF2B5EF4-FFF2-40B4-BE49-F238E27FC236}">
                <a16:creationId xmlns:a16="http://schemas.microsoft.com/office/drawing/2014/main" id="{3CDE16CD-D665-DAAF-60BB-88A0485A6712}"/>
              </a:ext>
            </a:extLst>
          </p:cNvPr>
          <p:cNvCxnSpPr>
            <a:cxnSpLocks/>
            <a:stCxn id="20" idx="3"/>
            <a:endCxn id="23" idx="1"/>
          </p:cNvCxnSpPr>
          <p:nvPr/>
        </p:nvCxnSpPr>
        <p:spPr>
          <a:xfrm>
            <a:off x="5707018" y="2565380"/>
            <a:ext cx="1191234" cy="178369"/>
          </a:xfrm>
          <a:prstGeom prst="bentConnector3">
            <a:avLst>
              <a:gd name="adj1" fmla="val 76948"/>
            </a:avLst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36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83" grpId="0" animBg="1"/>
      <p:bldP spid="84" grpId="0" animBg="1"/>
      <p:bldP spid="152" grpId="0" animBg="1"/>
      <p:bldP spid="153" grpId="0" animBg="1"/>
      <p:bldP spid="154" grpId="0" animBg="1"/>
      <p:bldP spid="173" grpId="0" animBg="1"/>
      <p:bldP spid="174" grpId="0" animBg="1"/>
      <p:bldP spid="1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475595CF-BC23-B84E-B885-16A263174A7B}"/>
              </a:ext>
            </a:extLst>
          </p:cNvPr>
          <p:cNvSpPr/>
          <p:nvPr/>
        </p:nvSpPr>
        <p:spPr>
          <a:xfrm>
            <a:off x="941333" y="1028915"/>
            <a:ext cx="4438304" cy="4438304"/>
          </a:xfrm>
          <a:custGeom>
            <a:avLst/>
            <a:gdLst/>
            <a:ahLst/>
            <a:cxnLst/>
            <a:rect l="l" t="t" r="r" b="b"/>
            <a:pathLst>
              <a:path w="4438304" h="4438304">
                <a:moveTo>
                  <a:pt x="0" y="0"/>
                </a:moveTo>
                <a:lnTo>
                  <a:pt x="4438304" y="0"/>
                </a:lnTo>
                <a:lnTo>
                  <a:pt x="4438304" y="4438305"/>
                </a:lnTo>
                <a:lnTo>
                  <a:pt x="0" y="44383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Clara Solano elegida como conservacionista del año por la ...">
            <a:extLst>
              <a:ext uri="{FF2B5EF4-FFF2-40B4-BE49-F238E27FC236}">
                <a16:creationId xmlns:a16="http://schemas.microsoft.com/office/drawing/2014/main" id="{32EA66C8-C604-9C9D-E627-464FA9FA5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1" t="7628" r="18311" b="10585"/>
          <a:stretch/>
        </p:blipFill>
        <p:spPr bwMode="auto">
          <a:xfrm>
            <a:off x="1155736" y="1243319"/>
            <a:ext cx="4009498" cy="4009495"/>
          </a:xfrm>
          <a:prstGeom prst="ellipse">
            <a:avLst/>
          </a:prstGeom>
          <a:blipFill>
            <a:blip r:embed="rId5"/>
            <a:stretch>
              <a:fillRect l="-16666" r="-16666"/>
            </a:stretch>
          </a:blipFill>
        </p:spPr>
      </p:pic>
      <p:pic>
        <p:nvPicPr>
          <p:cNvPr id="6" name="Picture 4" descr="Fundación Natura - YouTube">
            <a:extLst>
              <a:ext uri="{FF2B5EF4-FFF2-40B4-BE49-F238E27FC236}">
                <a16:creationId xmlns:a16="http://schemas.microsoft.com/office/drawing/2014/main" id="{9AC44B69-614F-EB70-B3FA-2E1AE1965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" r="4023"/>
          <a:stretch/>
        </p:blipFill>
        <p:spPr bwMode="auto">
          <a:xfrm>
            <a:off x="3592100" y="4353375"/>
            <a:ext cx="1242061" cy="1198288"/>
          </a:xfrm>
          <a:prstGeom prst="ellipse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A37A24-3B25-EFC1-0542-F56C6A9B3688}"/>
              </a:ext>
            </a:extLst>
          </p:cNvPr>
          <p:cNvSpPr txBox="1"/>
          <p:nvPr/>
        </p:nvSpPr>
        <p:spPr>
          <a:xfrm>
            <a:off x="5735683" y="2706770"/>
            <a:ext cx="5748411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/>
            </a:lvl1pPr>
          </a:lstStyle>
          <a:p>
            <a:pPr algn="just">
              <a:spcAft>
                <a:spcPts val="600"/>
              </a:spcAft>
            </a:pPr>
            <a:r>
              <a:rPr lang="en-US" sz="4800" b="1" dirty="0"/>
              <a:t>CLARA SOLANO</a:t>
            </a:r>
          </a:p>
          <a:p>
            <a:pPr algn="just">
              <a:spcAft>
                <a:spcPts val="600"/>
              </a:spcAft>
            </a:pPr>
            <a:r>
              <a:rPr lang="en-US" sz="4800" b="1" dirty="0"/>
              <a:t>Colombia</a:t>
            </a:r>
          </a:p>
        </p:txBody>
      </p:sp>
    </p:spTree>
    <p:extLst>
      <p:ext uri="{BB962C8B-B14F-4D97-AF65-F5344CB8AC3E}">
        <p14:creationId xmlns:p14="http://schemas.microsoft.com/office/powerpoint/2010/main" val="1907134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1103-3922-47ED-664C-BCE34C698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lage of people holding cotton&#10;&#10;Description automatically generated">
            <a:extLst>
              <a:ext uri="{FF2B5EF4-FFF2-40B4-BE49-F238E27FC236}">
                <a16:creationId xmlns:a16="http://schemas.microsoft.com/office/drawing/2014/main" id="{2CE6736C-1395-9757-37F9-B8847D2B4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4"/>
          </a:xfrm>
        </p:spPr>
      </p:pic>
    </p:spTree>
    <p:extLst>
      <p:ext uri="{BB962C8B-B14F-4D97-AF65-F5344CB8AC3E}">
        <p14:creationId xmlns:p14="http://schemas.microsoft.com/office/powerpoint/2010/main" val="406690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5E60-520C-A957-E35C-704B9857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different stages of life&#10;&#10;Description automatically generated">
            <a:extLst>
              <a:ext uri="{FF2B5EF4-FFF2-40B4-BE49-F238E27FC236}">
                <a16:creationId xmlns:a16="http://schemas.microsoft.com/office/drawing/2014/main" id="{FC24C1E4-24AF-AC03-9F67-C7FA1DB70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522" cy="6858000"/>
          </a:xfrm>
        </p:spPr>
      </p:pic>
    </p:spTree>
    <p:extLst>
      <p:ext uri="{BB962C8B-B14F-4D97-AF65-F5344CB8AC3E}">
        <p14:creationId xmlns:p14="http://schemas.microsoft.com/office/powerpoint/2010/main" val="361459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farmer's environment&#10;&#10;Description automatically generated">
            <a:extLst>
              <a:ext uri="{FF2B5EF4-FFF2-40B4-BE49-F238E27FC236}">
                <a16:creationId xmlns:a16="http://schemas.microsoft.com/office/drawing/2014/main" id="{B8919516-EF30-2643-8FEB-B722BF267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2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in a garden&#10;&#10;Description automatically generated">
            <a:extLst>
              <a:ext uri="{FF2B5EF4-FFF2-40B4-BE49-F238E27FC236}">
                <a16:creationId xmlns:a16="http://schemas.microsoft.com/office/drawing/2014/main" id="{D32AA024-1143-E573-E6F6-96420CDCA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7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in colorful saris&#10;&#10;Description automatically generated">
            <a:extLst>
              <a:ext uri="{FF2B5EF4-FFF2-40B4-BE49-F238E27FC236}">
                <a16:creationId xmlns:a16="http://schemas.microsoft.com/office/drawing/2014/main" id="{B0F6A503-3C89-6D86-61C8-3DEF34382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2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 - Oxford 2024 PowerPoint Template" id="{0AF54221-7FED-4408-A2BE-887F9A4998EF}" vid="{2FE57444-2050-44F7-B571-6F218CE48F8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4C6FA4DE2A45449F57F9E13E4DA89F" ma:contentTypeVersion="18" ma:contentTypeDescription="Create a new document." ma:contentTypeScope="" ma:versionID="0182d937a3df0aebc66b6570e558b4c8">
  <xsd:schema xmlns:xsd="http://www.w3.org/2001/XMLSchema" xmlns:xs="http://www.w3.org/2001/XMLSchema" xmlns:p="http://schemas.microsoft.com/office/2006/metadata/properties" xmlns:ns2="f87f5185-7995-4c3f-801a-2e0c5ecbbcd7" xmlns:ns3="86e5f244-6932-46f1-8acf-4e9a49130192" targetNamespace="http://schemas.microsoft.com/office/2006/metadata/properties" ma:root="true" ma:fieldsID="b9662565318af2e437504d46045b2487" ns2:_="" ns3:_="">
    <xsd:import namespace="f87f5185-7995-4c3f-801a-2e0c5ecbbcd7"/>
    <xsd:import namespace="86e5f244-6932-46f1-8acf-4e9a491301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f5185-7995-4c3f-801a-2e0c5ecbbc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eec821-d201-4c90-b5eb-d7d4840da8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5f244-6932-46f1-8acf-4e9a4913019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2fdf1e-ab49-4e73-8422-c511e73e809a}" ma:internalName="TaxCatchAll" ma:showField="CatchAllData" ma:web="86e5f244-6932-46f1-8acf-4e9a491301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7f5185-7995-4c3f-801a-2e0c5ecbbcd7">
      <Terms xmlns="http://schemas.microsoft.com/office/infopath/2007/PartnerControls"/>
    </lcf76f155ced4ddcb4097134ff3c332f>
    <TaxCatchAll xmlns="86e5f244-6932-46f1-8acf-4e9a49130192" xsi:nil="true"/>
    <SharedWithUsers xmlns="86e5f244-6932-46f1-8acf-4e9a49130192">
      <UserInfo>
        <DisplayName/>
        <AccountId xsi:nil="true"/>
        <AccountType/>
      </UserInfo>
    </SharedWithUsers>
    <MediaLengthInSeconds xmlns="f87f5185-7995-4c3f-801a-2e0c5ecbbcd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7C4377-C14D-478D-AF4E-8674FBF1DA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f5185-7995-4c3f-801a-2e0c5ecbbcd7"/>
    <ds:schemaRef ds:uri="86e5f244-6932-46f1-8acf-4e9a491301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C94DD0-61FF-4ECC-87BB-F87A20FDB0A3}">
  <ds:schemaRefs>
    <ds:schemaRef ds:uri="http://www.w3.org/XML/1998/namespace"/>
    <ds:schemaRef ds:uri="f87f5185-7995-4c3f-801a-2e0c5ecbbcd7"/>
    <ds:schemaRef ds:uri="http://schemas.microsoft.com/office/infopath/2007/PartnerControls"/>
    <ds:schemaRef ds:uri="http://purl.org/dc/dcmitype/"/>
    <ds:schemaRef ds:uri="http://schemas.microsoft.com/office/2006/documentManagement/types"/>
    <ds:schemaRef ds:uri="86e5f244-6932-46f1-8acf-4e9a49130192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814F3E0-5B6D-4ED8-8FDA-A58140C601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SAN - Oxford 2024 PowerPoint Template</Template>
  <TotalTime>9153</TotalTime>
  <Words>119</Words>
  <Application>Microsoft Office PowerPoint</Application>
  <PresentationFormat>Widescreen</PresentationFormat>
  <Paragraphs>34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Gilroy Bold</vt:lpstr>
      <vt:lpstr>Gilroy Light</vt:lpstr>
      <vt:lpstr>Gilroy Medium</vt:lpstr>
      <vt:lpstr>Office Theme</vt:lpstr>
      <vt:lpstr>1_Office Theme</vt:lpstr>
      <vt:lpstr>REGENERATIVE AGRICULTURE</vt:lpstr>
      <vt:lpstr>Meet our speakers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Catalina Mora</dc:creator>
  <cp:lastModifiedBy>Catalina Mora</cp:lastModifiedBy>
  <cp:revision>11</cp:revision>
  <dcterms:created xsi:type="dcterms:W3CDTF">2024-05-21T19:45:46Z</dcterms:created>
  <dcterms:modified xsi:type="dcterms:W3CDTF">2024-06-07T08:28:45Z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0x010100314C6FA4DE2A45449F57F9E13E4DA89F</vt:lpwstr>
  </property>
  <property fmtid="{D5CDD505-2E9C-101B-9397-08002B2CF9AE}" pid="3" name="Order">
    <vt:r8>907700</vt:r8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