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4" r:id="rId8"/>
  </p:sldIdLst>
  <p:sldSz cx="18288000" cy="10287000"/>
  <p:notesSz cx="6858000" cy="9144000"/>
  <p:embeddedFontLst>
    <p:embeddedFont>
      <p:font typeface="Aileron Ultra-Bold" pitchFamily="2" charset="77"/>
      <p:regular r:id="rId9"/>
      <p:bold r:id="rId10"/>
    </p:embeddedFont>
    <p:embeddedFont>
      <p:font typeface="Montserrat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D63024"/>
    <a:srgbClr val="D42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://www.askindia.org/a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"/>
          <p:cNvSpPr/>
          <p:nvPr/>
        </p:nvSpPr>
        <p:spPr>
          <a:xfrm>
            <a:off x="11887200" y="0"/>
            <a:ext cx="6400800" cy="10287000"/>
          </a:xfrm>
          <a:custGeom>
            <a:avLst/>
            <a:gdLst/>
            <a:ahLst/>
            <a:cxnLst/>
            <a:rect l="l" t="t" r="r" b="b"/>
            <a:pathLst>
              <a:path w="2814537" h="2768481">
                <a:moveTo>
                  <a:pt x="0" y="0"/>
                </a:moveTo>
                <a:lnTo>
                  <a:pt x="2814537" y="0"/>
                </a:lnTo>
                <a:lnTo>
                  <a:pt x="2814537" y="2768481"/>
                </a:lnTo>
                <a:lnTo>
                  <a:pt x="0" y="2768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" r="-1309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28800" y="3244636"/>
            <a:ext cx="880053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ileron Ultra-Bold" panose="020B0604020202020204" charset="0"/>
              </a:rPr>
              <a:t>Human rights standards within </a:t>
            </a:r>
            <a:r>
              <a:rPr lang="en-IN" sz="8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ileron Ultra-Bold" panose="020B0604020202020204" charset="0"/>
              </a:rPr>
              <a:t>agri</a:t>
            </a:r>
            <a:r>
              <a:rPr lang="en-I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ileron Ultra-Bold" panose="020B0604020202020204" charset="0"/>
              </a:rPr>
              <a:t>- supply chain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Aileron Ultra-Bold" panose="020B0604020202020204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967451" y="8724900"/>
            <a:ext cx="5047481" cy="0"/>
          </a:xfrm>
          <a:prstGeom prst="line">
            <a:avLst/>
          </a:prstGeom>
          <a:ln w="66675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7" name="Rectangle 6"/>
          <p:cNvSpPr/>
          <p:nvPr/>
        </p:nvSpPr>
        <p:spPr>
          <a:xfrm>
            <a:off x="1828800" y="7658100"/>
            <a:ext cx="9051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42F24"/>
                </a:solidFill>
                <a:latin typeface="Aileron Ultra-Bold" panose="020B0604020202020204" charset="0"/>
              </a:rPr>
              <a:t>Association for Stimulating Know How (ASK)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1116620" y="625446"/>
            <a:ext cx="3374572" cy="236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567" y="1094411"/>
            <a:ext cx="6073633" cy="809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00" y="2068190"/>
            <a:ext cx="3215628" cy="0"/>
          </a:xfrm>
          <a:prstGeom prst="line">
            <a:avLst/>
          </a:prstGeom>
          <a:ln w="57150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" name="Freeform 4"/>
          <p:cNvSpPr/>
          <p:nvPr/>
        </p:nvSpPr>
        <p:spPr>
          <a:xfrm>
            <a:off x="16880731" y="-12731"/>
            <a:ext cx="1407269" cy="2768481"/>
          </a:xfrm>
          <a:custGeom>
            <a:avLst/>
            <a:gdLst/>
            <a:ahLst/>
            <a:cxnLst/>
            <a:rect l="l" t="t" r="r" b="b"/>
            <a:pathLst>
              <a:path w="2814537" h="2768481">
                <a:moveTo>
                  <a:pt x="0" y="0"/>
                </a:moveTo>
                <a:lnTo>
                  <a:pt x="2814537" y="0"/>
                </a:lnTo>
                <a:lnTo>
                  <a:pt x="2814537" y="2768481"/>
                </a:lnTo>
                <a:lnTo>
                  <a:pt x="0" y="2768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r="-10000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71600" y="736629"/>
            <a:ext cx="8305799" cy="996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6"/>
              </a:lnSpc>
            </a:pPr>
            <a:r>
              <a:rPr lang="en-GB" sz="5400" b="1" dirty="0">
                <a:latin typeface="Aileron Ultra-Bold" panose="020B0604020202020204" charset="0"/>
              </a:rPr>
              <a:t>Key Information Areas</a:t>
            </a:r>
            <a:endParaRPr lang="en-US" sz="5400" dirty="0">
              <a:solidFill>
                <a:srgbClr val="000000"/>
              </a:solidFill>
              <a:latin typeface="Aileron Ultra-Bold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2739230"/>
            <a:ext cx="16357631" cy="680186"/>
          </a:xfrm>
          <a:prstGeom prst="rect">
            <a:avLst/>
          </a:prstGeom>
          <a:solidFill>
            <a:srgbClr val="D63024"/>
          </a:solidFill>
        </p:spPr>
        <p:txBody>
          <a:bodyPr wrap="square" lIns="0" tIns="0" rIns="0" bIns="0" rtlCol="0" anchor="t">
            <a:spAutoFit/>
          </a:bodyPr>
          <a:lstStyle/>
          <a:p>
            <a:pPr marL="331945" lvl="1">
              <a:lnSpc>
                <a:spcPts val="6057"/>
              </a:lnSpc>
            </a:pPr>
            <a:r>
              <a:rPr lang="en-IN" sz="2800" b="1" i="1" dirty="0">
                <a:ea typeface="Calibri"/>
                <a:cs typeface="Calibri"/>
              </a:rPr>
              <a:t>P</a:t>
            </a:r>
            <a:r>
              <a:rPr lang="en-IN" sz="2800" b="1" i="1" dirty="0"/>
              <a:t>revalent decent working conditions guided by the international codes and standards and local legislations</a:t>
            </a:r>
            <a:endParaRPr lang="en-US" sz="2800" b="1" dirty="0">
              <a:latin typeface="Montserra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632" y="4000500"/>
            <a:ext cx="15161368" cy="573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sz="2000" b="1" dirty="0">
                <a:cs typeface="Times New Roman" panose="02020603050405020304" pitchFamily="18" charset="0"/>
              </a:rPr>
              <a:t>Recruitment Practices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IN" sz="2000" dirty="0">
                <a:cs typeface="Times New Roman" panose="02020603050405020304" pitchFamily="18" charset="0"/>
              </a:rPr>
              <a:t>Hiring Practices: discrimination in hiring on the basis of  caste, ethnicity, religion, age, disability, gender, marital status, pregnancy, sexual orientation etc.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Mode of hiring - Role of labour contractors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Nature of labour contracts transparency</a:t>
            </a:r>
          </a:p>
          <a:p>
            <a:pPr lvl="0" algn="just">
              <a:lnSpc>
                <a:spcPct val="115000"/>
              </a:lnSpc>
            </a:pPr>
            <a:endParaRPr lang="en-IN" sz="2000" dirty="0"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cs typeface="Times New Roman" panose="02020603050405020304" pitchFamily="18" charset="0"/>
              </a:rPr>
              <a:t>Child labour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Children and nature of work undertaken by them in cultivation and harvesting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Vulnerability of Migrant worker children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Involvement in hazardous activities or handling  of hazardous substances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Engagement of young workers (14-18yrs)  – working hours, nature of work undertaken - employed in hazardous conditions/activities</a:t>
            </a:r>
          </a:p>
          <a:p>
            <a:pPr lvl="0" algn="just">
              <a:lnSpc>
                <a:spcPct val="115000"/>
              </a:lnSpc>
            </a:pPr>
            <a:endParaRPr lang="en-IN" sz="2000" dirty="0"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cs typeface="Times New Roman" panose="02020603050405020304" pitchFamily="18" charset="0"/>
              </a:rPr>
              <a:t>Forced labour</a:t>
            </a:r>
            <a:r>
              <a:rPr lang="en-IN" sz="2000" dirty="0">
                <a:cs typeface="Times New Roman" panose="02020603050405020304" pitchFamily="18" charset="0"/>
              </a:rPr>
              <a:t> 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Times New Roman" panose="02020603050405020304" pitchFamily="18" charset="0"/>
              </a:rPr>
              <a:t>Nature of work and employment conditions and instances of forced labour, bonded labour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cs typeface="Times New Roman" panose="02020603050405020304" pitchFamily="18" charset="0"/>
              </a:rPr>
              <a:t>Common money-lending practices or wage advance policies in the community which may be associated with worker vulnerability to bonded labour</a:t>
            </a:r>
            <a:endParaRPr lang="en-IN" sz="2000" dirty="0">
              <a:cs typeface="Times New Roman" panose="02020603050405020304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0" y="2533148"/>
            <a:ext cx="838200" cy="10923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60828" y="4077230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60828" y="5753100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960828" y="7658100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64259" y="236427"/>
            <a:ext cx="1547882" cy="1083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00" y="2068190"/>
            <a:ext cx="3215628" cy="0"/>
          </a:xfrm>
          <a:prstGeom prst="line">
            <a:avLst/>
          </a:prstGeom>
          <a:ln w="57150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" name="Freeform 4"/>
          <p:cNvSpPr/>
          <p:nvPr/>
        </p:nvSpPr>
        <p:spPr>
          <a:xfrm>
            <a:off x="0" y="7505700"/>
            <a:ext cx="1066800" cy="2768481"/>
          </a:xfrm>
          <a:custGeom>
            <a:avLst/>
            <a:gdLst/>
            <a:ahLst/>
            <a:cxnLst/>
            <a:rect l="l" t="t" r="r" b="b"/>
            <a:pathLst>
              <a:path w="2814537" h="2768481">
                <a:moveTo>
                  <a:pt x="0" y="0"/>
                </a:moveTo>
                <a:lnTo>
                  <a:pt x="2814537" y="0"/>
                </a:lnTo>
                <a:lnTo>
                  <a:pt x="2814537" y="2768481"/>
                </a:lnTo>
                <a:lnTo>
                  <a:pt x="0" y="2768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6383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7527" y="2734118"/>
            <a:ext cx="16357631" cy="680186"/>
          </a:xfrm>
          <a:prstGeom prst="rect">
            <a:avLst/>
          </a:prstGeom>
          <a:solidFill>
            <a:srgbClr val="D63024"/>
          </a:solidFill>
        </p:spPr>
        <p:txBody>
          <a:bodyPr wrap="square" lIns="0" tIns="0" rIns="0" bIns="0" rtlCol="0" anchor="t">
            <a:spAutoFit/>
          </a:bodyPr>
          <a:lstStyle/>
          <a:p>
            <a:pPr marL="331945" lvl="1">
              <a:lnSpc>
                <a:spcPts val="6057"/>
              </a:lnSpc>
            </a:pPr>
            <a:r>
              <a:rPr lang="en-IN" sz="2800" b="1" i="1" dirty="0">
                <a:ea typeface="Calibri"/>
                <a:cs typeface="Calibri"/>
              </a:rPr>
              <a:t>P</a:t>
            </a:r>
            <a:r>
              <a:rPr lang="en-IN" sz="2800" b="1" i="1" dirty="0"/>
              <a:t>revalent decent working conditions guided by the international codes and standards and local legislations </a:t>
            </a:r>
            <a:endParaRPr lang="en-US" sz="2800" b="1" dirty="0">
              <a:latin typeface="Montserra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632" y="3771900"/>
            <a:ext cx="9217768" cy="730943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n-IN" sz="2000" b="1" dirty="0">
                <a:cs typeface="Calibri" panose="020F0502020204030204" pitchFamily="34" charset="0"/>
              </a:rPr>
              <a:t>Access relevant health and safety measures</a:t>
            </a:r>
            <a:endParaRPr lang="en-GB" sz="2000" b="1" dirty="0">
              <a:cs typeface="Calibri" panose="020F0502020204030204" pitchFamily="34" charset="0"/>
            </a:endParaRPr>
          </a:p>
          <a:p>
            <a:pPr marL="742950" lvl="1" indent="-285750"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cs typeface="Calibri" panose="020F0502020204030204" pitchFamily="34" charset="0"/>
              </a:rPr>
              <a:t>No Provision  of PPE at no cost to workers</a:t>
            </a:r>
          </a:p>
          <a:p>
            <a:pPr marL="742950" lvl="1" indent="-285750"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cs typeface="Calibri" panose="020F0502020204030204" pitchFamily="34" charset="0"/>
              </a:rPr>
              <a:t>No Provision for first aid and occupational medical assistance in case of accident or injury</a:t>
            </a:r>
          </a:p>
          <a:p>
            <a:pPr marL="742950" lvl="1" indent="-285750"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cs typeface="Calibri" panose="020F0502020204030204" pitchFamily="34" charset="0"/>
              </a:rPr>
              <a:t>No Provision of health &amp; safety trainings</a:t>
            </a:r>
          </a:p>
          <a:p>
            <a:pPr marL="742950" lvl="1" indent="-285750"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cs typeface="Calibri" panose="020F0502020204030204" pitchFamily="34" charset="0"/>
              </a:rPr>
              <a:t>No Provision of free potable drinking water and toilet facilities </a:t>
            </a:r>
            <a:endParaRPr lang="en-IN" sz="20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742950" lvl="1" indent="-285750"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cs typeface="Calibri" panose="020F0502020204030204" pitchFamily="34" charset="0"/>
              </a:rPr>
              <a:t>No Special measures for young workers, pregnant women and persons with disabilities</a:t>
            </a:r>
            <a:endParaRPr lang="en-IN" sz="2000" u="sng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n-IN" sz="2000" dirty="0"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defRPr/>
            </a:pPr>
            <a:r>
              <a:rPr lang="en-IN" sz="2000" b="1" dirty="0">
                <a:cs typeface="Calibri" panose="020F0502020204030204" pitchFamily="34" charset="0"/>
              </a:rPr>
              <a:t>Work and living conditions of migrant workers </a:t>
            </a:r>
            <a:endParaRPr lang="en-IN" sz="2000" b="1" i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Nature of work/employment conditions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Working hours &amp; conditions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Legal Minimum wages and compensation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Regular payment of wages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IN" sz="2000" dirty="0"/>
              <a:t>Deductions from wages as a disciplinary measure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Disparity in wages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Regularity of work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/>
              <a:t>Additional facilities provided by the employer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/>
              <a:t>Hygiene and Sanitation - Availability, accessibility of free potable drinking water, Availability of toilets and washing facilities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/>
              <a:t>Access to housing, water, food and sanitation for migrant farm workers </a:t>
            </a:r>
          </a:p>
        </p:txBody>
      </p:sp>
      <p:sp>
        <p:nvSpPr>
          <p:cNvPr id="12" name="Chevron 11"/>
          <p:cNvSpPr/>
          <p:nvPr/>
        </p:nvSpPr>
        <p:spPr>
          <a:xfrm>
            <a:off x="6927" y="2528036"/>
            <a:ext cx="838200" cy="10923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60828" y="3848100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60828" y="6057900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69772" y="6338857"/>
            <a:ext cx="747438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dirty="0"/>
              <a:t>Safe work environment for workers, their family (including children) </a:t>
            </a:r>
            <a:endParaRPr lang="en-IN" dirty="0"/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dirty="0"/>
              <a:t>Social security benefits</a:t>
            </a:r>
            <a:endParaRPr lang="en-IN" dirty="0"/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dirty="0"/>
              <a:t>Freedom of Association/collective bargaining - Any farm workers’ association – its responsibilities and management. 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1371600" y="736629"/>
            <a:ext cx="8305799" cy="996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6"/>
              </a:lnSpc>
            </a:pPr>
            <a:r>
              <a:rPr lang="en-GB" sz="5400" b="1" dirty="0">
                <a:latin typeface="Aileron Ultra-Bold" panose="020B0604020202020204" charset="0"/>
              </a:rPr>
              <a:t>Key Information Areas</a:t>
            </a:r>
            <a:endParaRPr lang="en-US" sz="5400" dirty="0">
              <a:solidFill>
                <a:srgbClr val="000000"/>
              </a:solidFill>
              <a:latin typeface="Aileron Ultra-Bold" panose="020B060402020202020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64259" y="236427"/>
            <a:ext cx="1547882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00" y="2068190"/>
            <a:ext cx="3215628" cy="0"/>
          </a:xfrm>
          <a:prstGeom prst="line">
            <a:avLst/>
          </a:prstGeom>
          <a:ln w="57150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TextBox 6"/>
          <p:cNvSpPr txBox="1"/>
          <p:nvPr/>
        </p:nvSpPr>
        <p:spPr>
          <a:xfrm>
            <a:off x="997527" y="2734118"/>
            <a:ext cx="16357631" cy="680186"/>
          </a:xfrm>
          <a:prstGeom prst="rect">
            <a:avLst/>
          </a:prstGeom>
          <a:solidFill>
            <a:srgbClr val="D63024"/>
          </a:solidFill>
        </p:spPr>
        <p:txBody>
          <a:bodyPr wrap="square" lIns="0" tIns="0" rIns="0" bIns="0" rtlCol="0" anchor="t">
            <a:spAutoFit/>
          </a:bodyPr>
          <a:lstStyle/>
          <a:p>
            <a:pPr marL="331945" lvl="1">
              <a:lnSpc>
                <a:spcPts val="6057"/>
              </a:lnSpc>
            </a:pPr>
            <a:r>
              <a:rPr lang="en-GB" sz="2800" b="1" i="1" dirty="0">
                <a:ea typeface="Calibri"/>
                <a:cs typeface="Times New Roman"/>
              </a:rPr>
              <a:t>Gender Equality </a:t>
            </a:r>
            <a:endParaRPr lang="en-US" sz="2800" b="1" dirty="0">
              <a:latin typeface="Montserra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633" y="3803106"/>
            <a:ext cx="9446368" cy="74428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IN" sz="2000" b="1" dirty="0">
                <a:ea typeface="Calibri" panose="020F0502020204030204" pitchFamily="34" charset="0"/>
                <a:cs typeface="Calibri" panose="020F0502020204030204" pitchFamily="34" charset="0"/>
              </a:rPr>
              <a:t>Assessing the challenges faced by WOMEN FARMERS</a:t>
            </a:r>
          </a:p>
          <a:p>
            <a:pPr marL="800100" lvl="1" indent="-342900" algn="just"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resources, technology, financial services, markets and related information on extensions and schemes – decision making and authority</a:t>
            </a:r>
          </a:p>
          <a:p>
            <a:pPr marL="800100" lvl="1" indent="-342900" algn="just"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sources of livelihood during the periods of unemployment between harvests.</a:t>
            </a:r>
          </a:p>
          <a:p>
            <a:pPr marL="800100" lvl="1" indent="-342900" algn="just"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and safety implication on women farmers</a:t>
            </a:r>
          </a:p>
          <a:p>
            <a:pPr marL="800100" lvl="1" indent="-342900" algn="just"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Representation and Participation: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Representation of women among supervisors (at farm level) and workers organizations (unions and federations) ;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Nature participation of women in local producer organizations' and cooperatives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defRPr/>
            </a:pPr>
            <a:endParaRPr lang="en-IN" sz="2000" dirty="0"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defRPr/>
            </a:pPr>
            <a:r>
              <a:rPr lang="en-IN" sz="2000" b="1" dirty="0">
                <a:ea typeface="Calibri" panose="020F0502020204030204" pitchFamily="34" charset="0"/>
                <a:cs typeface="Calibri" panose="020F0502020204030204" pitchFamily="34" charset="0"/>
              </a:rPr>
              <a:t>Assessing the challenges faced by WOMEN FARM WORKERS </a:t>
            </a:r>
            <a:endParaRPr lang="en-IN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 and Tasks undertaken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hours &amp; conditions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Regularity of work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legal Minimum wages  (as set by law)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Disparity in wages -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Wage rates and earning potential for ‘male’ vs. ‘female’ jobs  - Access to legal Minimum wage (as set by law) and compensation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other Inequality risks and discrimination other than wage disparity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Loss of employment/reduction of income experienced by pregnant or lactating women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of Harassment or abuse by farmer or farm workers 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Issues faced in farms and in worker camps  and Grievance Mechanism to report and handle harassment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927" y="2528036"/>
            <a:ext cx="838200" cy="10923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60828" y="3848100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60828" y="6487115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1" y="6712527"/>
            <a:ext cx="7086599" cy="254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and safety and associated risks 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Precautions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for pregnant workers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facilities provided by the employer, if any -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Availability and quality of crèches and a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llocation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Break time for child care 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Access to safe and clean water and access to safe sanitary facilities in the field and in worker camps </a:t>
            </a:r>
            <a:endParaRPr lang="en-GB" sz="2000" dirty="0"/>
          </a:p>
        </p:txBody>
      </p:sp>
      <p:sp>
        <p:nvSpPr>
          <p:cNvPr id="16" name="TextBox 5"/>
          <p:cNvSpPr txBox="1"/>
          <p:nvPr/>
        </p:nvSpPr>
        <p:spPr>
          <a:xfrm>
            <a:off x="1371600" y="736629"/>
            <a:ext cx="8305799" cy="996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6"/>
              </a:lnSpc>
            </a:pPr>
            <a:r>
              <a:rPr lang="en-GB" sz="5400" b="1" dirty="0">
                <a:latin typeface="Aileron Ultra-Bold" panose="020B0604020202020204" charset="0"/>
              </a:rPr>
              <a:t>Key Information Areas</a:t>
            </a:r>
            <a:endParaRPr lang="en-US" sz="5400" dirty="0">
              <a:solidFill>
                <a:srgbClr val="000000"/>
              </a:solidFill>
              <a:latin typeface="Aileron Ultra-Bold" panose="020B0604020202020204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14064071" y="-38100"/>
            <a:ext cx="3152381" cy="2346202"/>
          </a:xfrm>
          <a:custGeom>
            <a:avLst/>
            <a:gdLst/>
            <a:ahLst/>
            <a:cxnLst/>
            <a:rect l="l" t="t" r="r" b="b"/>
            <a:pathLst>
              <a:path w="3152381" h="3100796">
                <a:moveTo>
                  <a:pt x="0" y="0"/>
                </a:moveTo>
                <a:lnTo>
                  <a:pt x="3152381" y="0"/>
                </a:lnTo>
                <a:lnTo>
                  <a:pt x="3152381" y="3100797"/>
                </a:lnTo>
                <a:lnTo>
                  <a:pt x="0" y="3100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2162"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609" y="-114300"/>
            <a:ext cx="2571304" cy="342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64259" y="236427"/>
            <a:ext cx="1547882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00" y="2068190"/>
            <a:ext cx="3215628" cy="0"/>
          </a:xfrm>
          <a:prstGeom prst="line">
            <a:avLst/>
          </a:prstGeom>
          <a:ln w="57150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TextBox 6"/>
          <p:cNvSpPr txBox="1"/>
          <p:nvPr/>
        </p:nvSpPr>
        <p:spPr>
          <a:xfrm>
            <a:off x="997527" y="2734118"/>
            <a:ext cx="16357631" cy="680186"/>
          </a:xfrm>
          <a:prstGeom prst="rect">
            <a:avLst/>
          </a:prstGeom>
          <a:solidFill>
            <a:srgbClr val="D63024"/>
          </a:solidFill>
        </p:spPr>
        <p:txBody>
          <a:bodyPr wrap="square" lIns="0" tIns="0" rIns="0" bIns="0" rtlCol="0" anchor="t">
            <a:spAutoFit/>
          </a:bodyPr>
          <a:lstStyle/>
          <a:p>
            <a:pPr marL="331945" lvl="1">
              <a:lnSpc>
                <a:spcPts val="6057"/>
              </a:lnSpc>
            </a:pPr>
            <a:r>
              <a:rPr lang="en-IN" sz="2800" b="1" i="1" dirty="0">
                <a:ea typeface="Calibri"/>
                <a:cs typeface="Calibri"/>
              </a:rPr>
              <a:t>P</a:t>
            </a:r>
            <a:r>
              <a:rPr lang="en-IN" sz="2800" b="1" i="1" dirty="0"/>
              <a:t>revalent decent working conditions guided by the international codes and standards and local legislations </a:t>
            </a:r>
            <a:endParaRPr lang="en-US" sz="2800" b="1" dirty="0">
              <a:latin typeface="Montserra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633" y="3803106"/>
            <a:ext cx="9446368" cy="325704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IN" sz="2000" b="1" dirty="0">
                <a:cs typeface="Calibri" panose="020F0502020204030204" pitchFamily="34" charset="0"/>
              </a:rPr>
              <a:t>Harassment and Abuse faced by male and female workers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Instances of Physical abuse or discipline, threat of physical abuse, sexual or other harassment and verbal abuse or other forms of intimidation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  <a:defRPr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Instances of sexual harassment including threats of such acts, coercion or arbitrary deprivation of liberty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defRPr/>
            </a:pPr>
            <a:endParaRPr lang="en-IN" sz="2000" dirty="0"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defRPr/>
            </a:pPr>
            <a:r>
              <a:rPr lang="en-IN" sz="2000" b="1" dirty="0">
                <a:cs typeface="Calibri" panose="020F0502020204030204" pitchFamily="34" charset="0"/>
              </a:rPr>
              <a:t>Existing grievance </a:t>
            </a:r>
            <a:r>
              <a:rPr lang="en-IN" sz="2000" b="1" dirty="0" err="1">
                <a:cs typeface="Calibri" panose="020F0502020204030204" pitchFamily="34" charset="0"/>
              </a:rPr>
              <a:t>redressal</a:t>
            </a:r>
            <a:r>
              <a:rPr lang="en-IN" sz="2000" b="1" dirty="0">
                <a:cs typeface="Calibri" panose="020F0502020204030204" pitchFamily="34" charset="0"/>
              </a:rPr>
              <a:t> systems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Grievance Redressal mechanism and its effectiveness </a:t>
            </a: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of Association and Collective bargaining</a:t>
            </a:r>
          </a:p>
        </p:txBody>
      </p:sp>
      <p:sp>
        <p:nvSpPr>
          <p:cNvPr id="12" name="Chevron 11"/>
          <p:cNvSpPr/>
          <p:nvPr/>
        </p:nvSpPr>
        <p:spPr>
          <a:xfrm>
            <a:off x="6927" y="2528036"/>
            <a:ext cx="838200" cy="10923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60828" y="3896315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60828" y="5877515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371600" y="736629"/>
            <a:ext cx="8305799" cy="996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6"/>
              </a:lnSpc>
            </a:pPr>
            <a:r>
              <a:rPr lang="en-GB" sz="5400" b="1" dirty="0">
                <a:latin typeface="Aileron Ultra-Bold" panose="020B0604020202020204" charset="0"/>
              </a:rPr>
              <a:t>Key Information Areas</a:t>
            </a:r>
            <a:endParaRPr lang="en-US" sz="5400" dirty="0">
              <a:solidFill>
                <a:srgbClr val="000000"/>
              </a:solidFill>
              <a:latin typeface="Aileron Ultra-Bold" panose="020B0604020202020204" charset="0"/>
            </a:endParaRPr>
          </a:p>
        </p:txBody>
      </p:sp>
      <p:sp>
        <p:nvSpPr>
          <p:cNvPr id="17" name="Freeform 3"/>
          <p:cNvSpPr/>
          <p:nvPr/>
        </p:nvSpPr>
        <p:spPr>
          <a:xfrm rot="16200000">
            <a:off x="11360590" y="3889525"/>
            <a:ext cx="4406021" cy="8381998"/>
          </a:xfrm>
          <a:custGeom>
            <a:avLst/>
            <a:gdLst/>
            <a:ahLst/>
            <a:cxnLst/>
            <a:rect l="l" t="t" r="r" b="b"/>
            <a:pathLst>
              <a:path w="6012277" h="9752667">
                <a:moveTo>
                  <a:pt x="0" y="0"/>
                </a:moveTo>
                <a:lnTo>
                  <a:pt x="6012277" y="0"/>
                </a:lnTo>
                <a:lnTo>
                  <a:pt x="6012277" y="9752667"/>
                </a:lnTo>
                <a:lnTo>
                  <a:pt x="0" y="975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4911"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89" y="6591300"/>
            <a:ext cx="7186269" cy="323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64259" y="236427"/>
            <a:ext cx="1547882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00" y="2068190"/>
            <a:ext cx="3215628" cy="0"/>
          </a:xfrm>
          <a:prstGeom prst="line">
            <a:avLst/>
          </a:prstGeom>
          <a:ln w="57150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TextBox 6"/>
          <p:cNvSpPr txBox="1"/>
          <p:nvPr/>
        </p:nvSpPr>
        <p:spPr>
          <a:xfrm>
            <a:off x="997527" y="2734118"/>
            <a:ext cx="16357631" cy="680186"/>
          </a:xfrm>
          <a:prstGeom prst="rect">
            <a:avLst/>
          </a:prstGeom>
          <a:solidFill>
            <a:srgbClr val="D63024"/>
          </a:solidFill>
        </p:spPr>
        <p:txBody>
          <a:bodyPr wrap="square" lIns="0" tIns="0" rIns="0" bIns="0" rtlCol="0" anchor="t">
            <a:spAutoFit/>
          </a:bodyPr>
          <a:lstStyle/>
          <a:p>
            <a:pPr marL="331945" lvl="1">
              <a:lnSpc>
                <a:spcPts val="6057"/>
              </a:lnSpc>
            </a:pPr>
            <a:r>
              <a:rPr lang="en-GB" sz="2800" b="1" i="1" dirty="0">
                <a:ea typeface="Calibri"/>
                <a:cs typeface="Times New Roman"/>
              </a:rPr>
              <a:t>Farmer Livelihood</a:t>
            </a:r>
            <a:endParaRPr lang="en-US" sz="2800" b="1" dirty="0">
              <a:latin typeface="Montserra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1633" y="3803106"/>
            <a:ext cx="9446368" cy="254915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IN" sz="2000" b="1" dirty="0">
                <a:ea typeface="Calibri" panose="020F0502020204030204" pitchFamily="34" charset="0"/>
                <a:cs typeface="Calibri" panose="020F0502020204030204" pitchFamily="34" charset="0"/>
              </a:rPr>
              <a:t>Assess the </a:t>
            </a:r>
            <a:r>
              <a:rPr lang="en-IN" sz="2000" b="1" dirty="0">
                <a:cs typeface="Calibri" panose="020F0502020204030204" pitchFamily="34" charset="0"/>
              </a:rPr>
              <a:t>average net income levels of the participating farmers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Calibri" panose="020F0502020204030204" pitchFamily="34" charset="0"/>
              </a:rPr>
              <a:t>Contribution of income from agriculture  to the total household income to understand the dependency on cultivation.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Calibri" panose="020F0502020204030204" pitchFamily="34" charset="0"/>
              </a:rPr>
              <a:t>Gaps in Living income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Calibri" panose="020F0502020204030204" pitchFamily="34" charset="0"/>
              </a:rPr>
              <a:t>Access to various government entitlement : No resource centre or hand holding support </a:t>
            </a:r>
          </a:p>
          <a:p>
            <a:pPr marL="800100" lvl="1" indent="-342900" algn="just">
              <a:lnSpc>
                <a:spcPct val="115000"/>
              </a:lnSpc>
              <a:buClr>
                <a:srgbClr val="D42F24"/>
              </a:buClr>
              <a:buFont typeface="Wingdings" panose="05000000000000000000" pitchFamily="2" charset="2"/>
              <a:buChar char="q"/>
            </a:pPr>
            <a:r>
              <a:rPr lang="en-IN" sz="2000" dirty="0">
                <a:cs typeface="Calibri" panose="020F0502020204030204" pitchFamily="34" charset="0"/>
              </a:rPr>
              <a:t>Digital inclusion </a:t>
            </a:r>
          </a:p>
        </p:txBody>
      </p:sp>
      <p:sp>
        <p:nvSpPr>
          <p:cNvPr id="12" name="Chevron 11"/>
          <p:cNvSpPr/>
          <p:nvPr/>
        </p:nvSpPr>
        <p:spPr>
          <a:xfrm>
            <a:off x="6927" y="2528036"/>
            <a:ext cx="838200" cy="10923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60828" y="3896315"/>
            <a:ext cx="260804" cy="256585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1371600" y="736629"/>
            <a:ext cx="8305799" cy="996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6"/>
              </a:lnSpc>
            </a:pPr>
            <a:r>
              <a:rPr lang="en-GB" sz="5400" b="1" dirty="0">
                <a:latin typeface="Aileron Ultra-Bold" panose="020B0604020202020204" charset="0"/>
              </a:rPr>
              <a:t>Key Information Areas</a:t>
            </a:r>
            <a:endParaRPr lang="en-US" sz="5400" dirty="0">
              <a:solidFill>
                <a:srgbClr val="000000"/>
              </a:solidFill>
              <a:latin typeface="Aileron Ultra-Bold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6111" r="-38" b="18437"/>
          <a:stretch/>
        </p:blipFill>
        <p:spPr>
          <a:xfrm>
            <a:off x="2667000" y="5990674"/>
            <a:ext cx="11430000" cy="429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64259" y="236427"/>
            <a:ext cx="1547882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0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3044573" y="7358145"/>
            <a:ext cx="2690423" cy="0"/>
          </a:xfrm>
          <a:prstGeom prst="line">
            <a:avLst/>
          </a:prstGeom>
          <a:ln w="38100" cap="rnd">
            <a:solidFill>
              <a:srgbClr val="D42F24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2967841" y="6098490"/>
            <a:ext cx="649045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6"/>
              </a:lnSpc>
            </a:pPr>
            <a:r>
              <a:rPr lang="en-US" sz="7349">
                <a:solidFill>
                  <a:srgbClr val="000000"/>
                </a:solidFill>
                <a:latin typeface="Aileron Ultra-Bold"/>
              </a:rPr>
              <a:t>Thank you </a:t>
            </a:r>
            <a:endParaRPr lang="en-US" sz="7349" dirty="0">
              <a:solidFill>
                <a:srgbClr val="D63024"/>
              </a:solidFill>
              <a:latin typeface="Aileron Ul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82227" y="8296300"/>
            <a:ext cx="2532165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78"/>
              </a:lnSpc>
            </a:pPr>
            <a:r>
              <a:rPr lang="en-US" sz="2400" b="1" dirty="0"/>
              <a:t>ask@askindia.org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82227" y="9090085"/>
            <a:ext cx="3070775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8"/>
              </a:lnSpc>
            </a:pPr>
            <a:r>
              <a:rPr lang="en-US" sz="2400" b="1" dirty="0"/>
              <a:t>+91 124 4060353 / 54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25523" y="7866866"/>
            <a:ext cx="394105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</a:rPr>
              <a:t>V-30/3</a:t>
            </a:r>
            <a:endParaRPr lang="en-US" sz="2400" dirty="0">
              <a:solidFill>
                <a:srgbClr val="333333"/>
              </a:solidFill>
            </a:endParaRPr>
          </a:p>
          <a:p>
            <a:r>
              <a:rPr lang="en-US" sz="2400" b="1" dirty="0">
                <a:solidFill>
                  <a:srgbClr val="333333"/>
                </a:solidFill>
              </a:rPr>
              <a:t>DLF Phase III, </a:t>
            </a:r>
            <a:r>
              <a:rPr lang="en-US" sz="2400" b="1" dirty="0" err="1">
                <a:solidFill>
                  <a:srgbClr val="333333"/>
                </a:solidFill>
              </a:rPr>
              <a:t>Gurugram</a:t>
            </a:r>
            <a:r>
              <a:rPr lang="en-US" sz="2400" b="1" dirty="0">
                <a:solidFill>
                  <a:srgbClr val="333333"/>
                </a:solidFill>
              </a:rPr>
              <a:t>,</a:t>
            </a:r>
            <a:br>
              <a:rPr lang="en-US" sz="2400" b="1" dirty="0">
                <a:solidFill>
                  <a:srgbClr val="333333"/>
                </a:solidFill>
              </a:rPr>
            </a:br>
            <a:r>
              <a:rPr lang="en-US" sz="2400" b="1" dirty="0">
                <a:solidFill>
                  <a:srgbClr val="333333"/>
                </a:solidFill>
              </a:rPr>
              <a:t>Haryana – 122002, India</a:t>
            </a:r>
            <a:endParaRPr lang="en-US" sz="2400" dirty="0">
              <a:solidFill>
                <a:srgbClr val="333333"/>
              </a:solidFill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020987" y="-192736"/>
            <a:ext cx="7514041" cy="5921103"/>
            <a:chOff x="0" y="0"/>
            <a:chExt cx="2825677" cy="40946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25678" cy="4094685"/>
            </a:xfrm>
            <a:custGeom>
              <a:avLst/>
              <a:gdLst/>
              <a:ahLst/>
              <a:cxnLst/>
              <a:rect l="l" t="t" r="r" b="b"/>
              <a:pathLst>
                <a:path w="2825678" h="4094685">
                  <a:moveTo>
                    <a:pt x="2701217" y="4094685"/>
                  </a:moveTo>
                  <a:lnTo>
                    <a:pt x="124460" y="4094685"/>
                  </a:lnTo>
                  <a:cubicBezTo>
                    <a:pt x="55880" y="4094685"/>
                    <a:pt x="0" y="4038805"/>
                    <a:pt x="0" y="39702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1217" y="0"/>
                  </a:lnTo>
                  <a:cubicBezTo>
                    <a:pt x="2769797" y="0"/>
                    <a:pt x="2825678" y="55880"/>
                    <a:pt x="2825678" y="124460"/>
                  </a:cubicBezTo>
                  <a:lnTo>
                    <a:pt x="2825678" y="3970225"/>
                  </a:lnTo>
                  <a:cubicBezTo>
                    <a:pt x="2825678" y="4038805"/>
                    <a:pt x="2769797" y="4094685"/>
                    <a:pt x="2701217" y="40946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7498" b="16529"/>
          <a:stretch/>
        </p:blipFill>
        <p:spPr>
          <a:xfrm>
            <a:off x="2222371" y="1028700"/>
            <a:ext cx="6515812" cy="4561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" r="55207" b="49577"/>
          <a:stretch/>
        </p:blipFill>
        <p:spPr>
          <a:xfrm>
            <a:off x="9548908" y="8890142"/>
            <a:ext cx="590037" cy="6426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9" t="-8581" r="-3421" b="48132"/>
          <a:stretch/>
        </p:blipFill>
        <p:spPr>
          <a:xfrm>
            <a:off x="9436000" y="7991500"/>
            <a:ext cx="702945" cy="781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50880" r="27068" b="-1860"/>
          <a:stretch/>
        </p:blipFill>
        <p:spPr>
          <a:xfrm>
            <a:off x="2222371" y="7728269"/>
            <a:ext cx="848543" cy="924198"/>
          </a:xfrm>
          <a:prstGeom prst="rect">
            <a:avLst/>
          </a:prstGeom>
        </p:spPr>
      </p:pic>
      <p:sp>
        <p:nvSpPr>
          <p:cNvPr id="22" name="Freeform 7"/>
          <p:cNvSpPr/>
          <p:nvPr/>
        </p:nvSpPr>
        <p:spPr>
          <a:xfrm flipH="1">
            <a:off x="13258800" y="-38100"/>
            <a:ext cx="5029200" cy="6817560"/>
          </a:xfrm>
          <a:custGeom>
            <a:avLst/>
            <a:gdLst/>
            <a:ahLst/>
            <a:cxnLst/>
            <a:rect l="l" t="t" r="r" b="b"/>
            <a:pathLst>
              <a:path w="8299498" h="8163688">
                <a:moveTo>
                  <a:pt x="8299498" y="0"/>
                </a:moveTo>
                <a:lnTo>
                  <a:pt x="0" y="0"/>
                </a:lnTo>
                <a:lnTo>
                  <a:pt x="0" y="8163688"/>
                </a:lnTo>
                <a:lnTo>
                  <a:pt x="8299498" y="8163688"/>
                </a:lnTo>
                <a:lnTo>
                  <a:pt x="8299498" y="0"/>
                </a:lnTo>
                <a:close/>
              </a:path>
            </a:pathLst>
          </a:custGeom>
          <a:blipFill>
            <a:blip r:embed="rId6">
              <a:alphaModFix amt="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-65026" t="-19747" b="3"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7" r="55154" b="-1498"/>
          <a:stretch/>
        </p:blipFill>
        <p:spPr>
          <a:xfrm>
            <a:off x="9485515" y="7213796"/>
            <a:ext cx="603914" cy="660112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10382227" y="7435408"/>
            <a:ext cx="3275111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8"/>
              </a:lnSpc>
            </a:pPr>
            <a:r>
              <a:rPr lang="en-IN" sz="2400" b="1" u="sng" dirty="0">
                <a:hlinkClick r:id="rId9"/>
              </a:rPr>
              <a:t>www.askindia.org/ask/</a:t>
            </a:r>
            <a:r>
              <a:rPr lang="en-IN" sz="2400" b="1" dirty="0"/>
              <a:t> 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773</Words>
  <Application>Microsoft Macintosh PowerPoint</Application>
  <PresentationFormat>Custom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Wingdings</vt:lpstr>
      <vt:lpstr>Aileron Ultra-Bold</vt:lpstr>
      <vt:lpstr>Montserrat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Creative Professional Modern Business Agency Pitch Deck Presentation Template</dc:title>
  <cp:lastModifiedBy>Aqueel Khan</cp:lastModifiedBy>
  <cp:revision>13</cp:revision>
  <dcterms:created xsi:type="dcterms:W3CDTF">2006-08-16T00:00:00Z</dcterms:created>
  <dcterms:modified xsi:type="dcterms:W3CDTF">2024-06-05T03:20:50Z</dcterms:modified>
  <dc:identifier>DAGHEjYFNcA</dc:identifier>
</cp:coreProperties>
</file>