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7" r:id="rId5"/>
    <p:sldId id="256" r:id="rId6"/>
    <p:sldId id="288" r:id="rId7"/>
    <p:sldId id="289" r:id="rId8"/>
    <p:sldId id="290" r:id="rId9"/>
    <p:sldId id="291" r:id="rId10"/>
    <p:sldId id="292" r:id="rId11"/>
    <p:sldId id="293" r:id="rId12"/>
    <p:sldId id="258" r:id="rId13"/>
    <p:sldId id="286" r:id="rId14"/>
    <p:sldId id="297" r:id="rId15"/>
    <p:sldId id="294" r:id="rId16"/>
    <p:sldId id="298" r:id="rId17"/>
    <p:sldId id="299" r:id="rId18"/>
    <p:sldId id="30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81"/>
    <a:srgbClr val="66B245"/>
    <a:srgbClr val="006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6" autoAdjust="0"/>
    <p:restoredTop sz="91224"/>
  </p:normalViewPr>
  <p:slideViewPr>
    <p:cSldViewPr snapToGrid="0">
      <p:cViewPr varScale="1">
        <p:scale>
          <a:sx n="112" d="100"/>
          <a:sy n="112" d="100"/>
        </p:scale>
        <p:origin x="8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C27DB-E859-4349-814C-1587A68A47B7}" type="datetimeFigureOut">
              <a:rPr lang="es-ES" smtClean="0"/>
              <a:t>3/6/24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E13B1-8F99-6A46-82F7-179AEAFE54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844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… and </a:t>
            </a:r>
            <a:r>
              <a:rPr lang="es-ES" dirty="0" err="1"/>
              <a:t>happy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 </a:t>
            </a:r>
            <a:r>
              <a:rPr lang="es-ES" dirty="0" err="1"/>
              <a:t>everyday</a:t>
            </a:r>
            <a:r>
              <a:rPr lang="es-ES" dirty="0"/>
              <a:t> in places </a:t>
            </a:r>
            <a:r>
              <a:rPr lang="es-ES" dirty="0" err="1"/>
              <a:t>like</a:t>
            </a:r>
            <a:r>
              <a:rPr lang="es-ES" dirty="0"/>
              <a:t> </a:t>
            </a:r>
            <a:r>
              <a:rPr lang="es-ES" dirty="0" err="1"/>
              <a:t>these</a:t>
            </a:r>
            <a:r>
              <a:rPr lang="es-ES" dirty="0"/>
              <a:t> </a:t>
            </a:r>
            <a:r>
              <a:rPr lang="es-ES" dirty="0" err="1"/>
              <a:t>ones</a:t>
            </a:r>
            <a:r>
              <a:rPr lang="es-ES" dirty="0"/>
              <a:t>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E13B1-8F99-6A46-82F7-179AEAFE541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9240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Where</a:t>
            </a:r>
            <a:r>
              <a:rPr lang="es-ES" dirty="0"/>
              <a:t>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goal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improving</a:t>
            </a:r>
            <a:r>
              <a:rPr lang="es-ES" dirty="0"/>
              <a:t> </a:t>
            </a:r>
            <a:r>
              <a:rPr lang="es-ES" dirty="0" err="1"/>
              <a:t>biodiversity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E13B1-8F99-6A46-82F7-179AEAFE5419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0362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However</a:t>
            </a:r>
            <a:r>
              <a:rPr lang="es-ES" dirty="0"/>
              <a:t>,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comes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biodiversity</a:t>
            </a:r>
            <a:r>
              <a:rPr lang="es-ES" dirty="0"/>
              <a:t>,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tend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confuse prescriptive </a:t>
            </a:r>
            <a:r>
              <a:rPr lang="es-ES" dirty="0" err="1"/>
              <a:t>actions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impact</a:t>
            </a:r>
            <a:r>
              <a:rPr lang="es-ES" dirty="0"/>
              <a:t>. </a:t>
            </a:r>
            <a:r>
              <a:rPr lang="es-ES" dirty="0" err="1"/>
              <a:t>Moreover</a:t>
            </a:r>
            <a:r>
              <a:rPr lang="es-ES" dirty="0"/>
              <a:t>,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jump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because</a:t>
            </a:r>
            <a:r>
              <a:rPr lang="es-ES" dirty="0"/>
              <a:t> </a:t>
            </a:r>
            <a:r>
              <a:rPr lang="es-ES" dirty="0" err="1"/>
              <a:t>basically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are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good</a:t>
            </a:r>
            <a:r>
              <a:rPr lang="es-ES" dirty="0"/>
              <a:t> at </a:t>
            </a:r>
            <a:r>
              <a:rPr lang="es-ES" dirty="0" err="1"/>
              <a:t>measuring</a:t>
            </a:r>
            <a:r>
              <a:rPr lang="es-ES" dirty="0"/>
              <a:t> </a:t>
            </a:r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do.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exmaple</a:t>
            </a:r>
            <a:r>
              <a:rPr lang="es-ES" dirty="0"/>
              <a:t>, </a:t>
            </a:r>
            <a:r>
              <a:rPr lang="es-ES" dirty="0" err="1"/>
              <a:t>we</a:t>
            </a:r>
            <a:r>
              <a:rPr lang="es-ES" dirty="0"/>
              <a:t> prescribe more </a:t>
            </a:r>
            <a:r>
              <a:rPr lang="es-ES" dirty="0" err="1"/>
              <a:t>hedgerows</a:t>
            </a:r>
            <a:r>
              <a:rPr lang="es-ES" dirty="0"/>
              <a:t> </a:t>
            </a:r>
            <a:r>
              <a:rPr lang="es-ES" dirty="0" err="1"/>
              <a:t>because</a:t>
            </a:r>
            <a:r>
              <a:rPr lang="es-ES" dirty="0"/>
              <a:t>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increase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number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birds</a:t>
            </a:r>
            <a:r>
              <a:rPr lang="es-ES" dirty="0"/>
              <a:t>, </a:t>
            </a:r>
            <a:r>
              <a:rPr lang="es-ES" dirty="0" err="1"/>
              <a:t>but</a:t>
            </a:r>
            <a:r>
              <a:rPr lang="es-ES" dirty="0"/>
              <a:t> as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difficulties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understanding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real </a:t>
            </a:r>
            <a:r>
              <a:rPr lang="es-ES" dirty="0" err="1"/>
              <a:t>gain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birds</a:t>
            </a:r>
            <a:r>
              <a:rPr lang="es-ES" dirty="0"/>
              <a:t> </a:t>
            </a:r>
            <a:r>
              <a:rPr lang="es-ES" dirty="0" err="1"/>
              <a:t>related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intervention</a:t>
            </a:r>
            <a:r>
              <a:rPr lang="es-ES" dirty="0"/>
              <a:t>,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just</a:t>
            </a:r>
            <a:r>
              <a:rPr lang="es-ES" dirty="0"/>
              <a:t> </a:t>
            </a:r>
            <a:r>
              <a:rPr lang="es-ES" dirty="0" err="1"/>
              <a:t>assume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hedges</a:t>
            </a:r>
            <a:r>
              <a:rPr lang="es-ES" dirty="0"/>
              <a:t> are </a:t>
            </a:r>
            <a:r>
              <a:rPr lang="es-ES" dirty="0" err="1"/>
              <a:t>good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 and </a:t>
            </a:r>
            <a:r>
              <a:rPr lang="es-ES" dirty="0" err="1"/>
              <a:t>we</a:t>
            </a:r>
            <a:r>
              <a:rPr lang="es-ES" dirty="0"/>
              <a:t> prescribe more and more…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E13B1-8F99-6A46-82F7-179AEAFE541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5882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Impact</a:t>
            </a:r>
            <a:r>
              <a:rPr lang="es-ES" dirty="0"/>
              <a:t> </a:t>
            </a:r>
            <a:r>
              <a:rPr lang="es-ES" dirty="0" err="1"/>
              <a:t>monitoring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new,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companies</a:t>
            </a:r>
            <a:r>
              <a:rPr lang="es-ES" dirty="0"/>
              <a:t> </a:t>
            </a:r>
            <a:r>
              <a:rPr lang="es-ES" dirty="0" err="1"/>
              <a:t>don’t</a:t>
            </a:r>
            <a:r>
              <a:rPr lang="es-ES" dirty="0"/>
              <a:t> use </a:t>
            </a:r>
            <a:r>
              <a:rPr lang="es-ES" dirty="0" err="1"/>
              <a:t>impact</a:t>
            </a:r>
            <a:r>
              <a:rPr lang="es-ES" dirty="0"/>
              <a:t> </a:t>
            </a:r>
            <a:r>
              <a:rPr lang="es-ES" dirty="0" err="1"/>
              <a:t>indicators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several</a:t>
            </a:r>
            <a:r>
              <a:rPr lang="es-ES" dirty="0"/>
              <a:t> </a:t>
            </a:r>
            <a:r>
              <a:rPr lang="es-ES" dirty="0" err="1"/>
              <a:t>reasons</a:t>
            </a:r>
            <a:r>
              <a:rPr lang="es-ES" dirty="0"/>
              <a:t>: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something</a:t>
            </a:r>
            <a:r>
              <a:rPr lang="es-ES" dirty="0"/>
              <a:t> </a:t>
            </a:r>
            <a:r>
              <a:rPr lang="es-ES" dirty="0" err="1"/>
              <a:t>related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a </a:t>
            </a:r>
            <a:r>
              <a:rPr lang="es-ES" dirty="0" err="1"/>
              <a:t>very</a:t>
            </a:r>
            <a:r>
              <a:rPr lang="es-ES" dirty="0"/>
              <a:t> </a:t>
            </a:r>
            <a:r>
              <a:rPr lang="es-ES" dirty="0" err="1"/>
              <a:t>mature</a:t>
            </a:r>
            <a:r>
              <a:rPr lang="es-ES" dirty="0"/>
              <a:t> ESG position,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more </a:t>
            </a:r>
            <a:r>
              <a:rPr lang="es-ES" dirty="0" err="1"/>
              <a:t>expensive</a:t>
            </a:r>
            <a:r>
              <a:rPr lang="es-ES" dirty="0"/>
              <a:t>,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don’t</a:t>
            </a:r>
            <a:r>
              <a:rPr lang="es-ES" dirty="0"/>
              <a:t> </a:t>
            </a:r>
            <a:r>
              <a:rPr lang="es-ES" dirty="0" err="1"/>
              <a:t>feel</a:t>
            </a:r>
            <a:r>
              <a:rPr lang="es-ES" dirty="0"/>
              <a:t> </a:t>
            </a:r>
            <a:r>
              <a:rPr lang="es-ES" dirty="0" err="1"/>
              <a:t>they</a:t>
            </a:r>
            <a:r>
              <a:rPr lang="es-ES" dirty="0"/>
              <a:t> are </a:t>
            </a:r>
            <a:r>
              <a:rPr lang="es-ES" dirty="0" err="1"/>
              <a:t>responsible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… </a:t>
            </a:r>
            <a:r>
              <a:rPr lang="en-US" dirty="0"/>
              <a:t>…but the lack of biodiversity units means also uncertainty for investment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E13B1-8F99-6A46-82F7-179AEAFE541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918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And </a:t>
            </a:r>
            <a:r>
              <a:rPr lang="es-ES" dirty="0" err="1"/>
              <a:t>money</a:t>
            </a:r>
            <a:r>
              <a:rPr lang="es-ES" dirty="0"/>
              <a:t> </a:t>
            </a:r>
            <a:r>
              <a:rPr lang="es-ES" dirty="0" err="1"/>
              <a:t>does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like</a:t>
            </a:r>
            <a:r>
              <a:rPr lang="es-ES" dirty="0"/>
              <a:t> </a:t>
            </a:r>
            <a:r>
              <a:rPr lang="es-ES" dirty="0" err="1"/>
              <a:t>uncertainty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E13B1-8F99-6A46-82F7-179AEAFE5419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9321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E13B1-8F99-6A46-82F7-179AEAFE5419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572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E13B1-8F99-6A46-82F7-179AEAFE5419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2779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E13B1-8F99-6A46-82F7-179AEAFE5419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406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E13B1-8F99-6A46-82F7-179AEAFE5419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2632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41746-B279-6000-F365-5B7539F54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008581"/>
                </a:solidFill>
                <a:latin typeface="Gilroy Light" panose="000004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CAA12A-03BD-682F-693E-E1F1AEFF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66B245"/>
                </a:solidFill>
                <a:latin typeface="Gilroy Bold" panose="000008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pic>
        <p:nvPicPr>
          <p:cNvPr id="5" name="Picture 4" descr="A logo on a white background&#10;&#10;Description automatically generated">
            <a:extLst>
              <a:ext uri="{FF2B5EF4-FFF2-40B4-BE49-F238E27FC236}">
                <a16:creationId xmlns:a16="http://schemas.microsoft.com/office/drawing/2014/main" id="{05F5DBDB-4025-AB4F-BA4C-76E5B1568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69" y="5349875"/>
            <a:ext cx="1600262" cy="16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23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034C5-C333-7B01-263A-D5ABA49FD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01355" cy="1325563"/>
          </a:xfrm>
        </p:spPr>
        <p:txBody>
          <a:bodyPr/>
          <a:lstStyle>
            <a:lvl1pPr>
              <a:defRPr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FA7DE5-347F-76CA-20CB-5792BBC18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AF848-FB71-7B45-4686-3EB1D0DA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D6CF2-9E02-097E-4634-4AF1C5B36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10BE5-7602-0B22-68C2-52FF5508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‹Nº›</a:t>
            </a:fld>
            <a:endParaRPr lang="en-US"/>
          </a:p>
        </p:txBody>
      </p:sp>
      <p:pic>
        <p:nvPicPr>
          <p:cNvPr id="7" name="Picture 6" descr="A logo on a white background&#10;&#10;Description automatically generated">
            <a:extLst>
              <a:ext uri="{FF2B5EF4-FFF2-40B4-BE49-F238E27FC236}">
                <a16:creationId xmlns:a16="http://schemas.microsoft.com/office/drawing/2014/main" id="{EA26EE6F-0521-20AF-459C-7BD1B63F9E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236964"/>
            <a:ext cx="1581884" cy="15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0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694AD3-DB6E-F498-D926-46A3101C2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71454-679C-F244-99A4-1D3761F17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7408A-11C8-8E29-77F2-8FF026FA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0EF58-61F3-EF98-2BC5-6F5AAA892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6D7A8-FCCC-6B03-300C-B24B92F7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C88B-930D-ADB9-672C-972B6709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BF9D3-E567-A84D-5C64-ED8DBB2BC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DB39C-6485-F4E9-A34B-26798D6E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93E5A-2F89-3BAE-6865-9816F063C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3B665-5BD1-2906-C7E7-9ADB49AED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‹Nº›</a:t>
            </a:fld>
            <a:endParaRPr lang="en-US"/>
          </a:p>
        </p:txBody>
      </p:sp>
      <p:pic>
        <p:nvPicPr>
          <p:cNvPr id="7" name="Picture 6" descr="A logo on a white background&#10;&#10;Description automatically generated">
            <a:extLst>
              <a:ext uri="{FF2B5EF4-FFF2-40B4-BE49-F238E27FC236}">
                <a16:creationId xmlns:a16="http://schemas.microsoft.com/office/drawing/2014/main" id="{AA93BC93-E526-64B2-6E05-C515573C2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236964"/>
            <a:ext cx="1581884" cy="15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2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4B6F-4805-7C3F-BC85-A69A873F7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8581"/>
                </a:solidFill>
                <a:latin typeface="Gilroy Light" panose="000004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09C6F-AE9A-4EA1-0A1A-AFF09DEF3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66B245"/>
                </a:solidFill>
                <a:latin typeface="Gilroy Bold" panose="000008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D2EF1-8724-5C3E-3315-A84076FB4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92355-FE49-674B-F729-2E15DBF8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FD317-A790-5486-F32A-50E17D8FA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35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0BBC7-C3F5-5C81-66C2-8B2A582C7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32343" cy="1325563"/>
          </a:xfrm>
        </p:spPr>
        <p:txBody>
          <a:bodyPr/>
          <a:lstStyle>
            <a:lvl1pPr>
              <a:defRPr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B3FB4-CB6A-F367-98AF-58BDDFD9F2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E3C71-352B-B4C6-C5AF-9752A1259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BDACB-47FA-53A7-4FF1-862D05B3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9888-790B-69AB-4CBD-D73A0480C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3E6D1-FFCB-D5F1-542C-C1701FA15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‹Nº›</a:t>
            </a:fld>
            <a:endParaRPr lang="en-US"/>
          </a:p>
        </p:txBody>
      </p:sp>
      <p:pic>
        <p:nvPicPr>
          <p:cNvPr id="9" name="Picture 8" descr="A logo on a white background&#10;&#10;Description automatically generated">
            <a:extLst>
              <a:ext uri="{FF2B5EF4-FFF2-40B4-BE49-F238E27FC236}">
                <a16:creationId xmlns:a16="http://schemas.microsoft.com/office/drawing/2014/main" id="{35B639BC-DD0B-492C-15D1-01CE6E727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236964"/>
            <a:ext cx="1581884" cy="15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67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5D37-61B0-7F3E-401F-3200128A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322129" cy="1325563"/>
          </a:xfrm>
        </p:spPr>
        <p:txBody>
          <a:bodyPr/>
          <a:lstStyle>
            <a:lvl1pPr>
              <a:defRPr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ABD6B-8C3E-2823-17C6-C0453F022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E622C-F07E-AC8A-9D43-1CF1E1E8F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33B783-8A87-B6BC-804B-3D103BF0C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C0179-2601-230C-34BB-FD0EDBC3C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E52873-D55B-C60D-2FD7-C3F4370EE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8EF5B8-7BF6-CF9C-9EC2-77E37722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FEDB62-5400-E9CB-D3D4-81D4CCB5E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‹Nº›</a:t>
            </a:fld>
            <a:endParaRPr lang="en-US"/>
          </a:p>
        </p:txBody>
      </p:sp>
      <p:pic>
        <p:nvPicPr>
          <p:cNvPr id="10" name="Picture 9" descr="A logo on a white background&#10;&#10;Description automatically generated">
            <a:extLst>
              <a:ext uri="{FF2B5EF4-FFF2-40B4-BE49-F238E27FC236}">
                <a16:creationId xmlns:a16="http://schemas.microsoft.com/office/drawing/2014/main" id="{70CD6D34-4093-517C-C875-75F4A9AEF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236964"/>
            <a:ext cx="1581884" cy="15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20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6867A-FFF9-E248-E7F0-BD083880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66849" cy="1325563"/>
          </a:xfrm>
        </p:spPr>
        <p:txBody>
          <a:bodyPr/>
          <a:lstStyle>
            <a:lvl1pPr>
              <a:defRPr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71911A-3975-9463-FD04-0869B8F54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151F3-CCD2-5A7C-796C-D0459B6D1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5A56AA-CA2D-3C63-0C16-A628B3217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‹Nº›</a:t>
            </a:fld>
            <a:endParaRPr lang="en-US"/>
          </a:p>
        </p:txBody>
      </p:sp>
      <p:pic>
        <p:nvPicPr>
          <p:cNvPr id="6" name="Picture 5" descr="A logo on a white background&#10;&#10;Description automatically generated">
            <a:extLst>
              <a:ext uri="{FF2B5EF4-FFF2-40B4-BE49-F238E27FC236}">
                <a16:creationId xmlns:a16="http://schemas.microsoft.com/office/drawing/2014/main" id="{98663E77-AA9E-8EBB-8FC8-2802EE6496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236964"/>
            <a:ext cx="1581884" cy="15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4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B3BC6A-E108-6655-E8BC-F3263D428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BE322-B4F4-0051-36B4-D8866169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01954-EF4A-5EA8-857E-8875C61AF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‹Nº›</a:t>
            </a:fld>
            <a:endParaRPr lang="en-US"/>
          </a:p>
        </p:txBody>
      </p:sp>
      <p:pic>
        <p:nvPicPr>
          <p:cNvPr id="5" name="Picture 4" descr="A logo on a white background&#10;&#10;Description automatically generated">
            <a:extLst>
              <a:ext uri="{FF2B5EF4-FFF2-40B4-BE49-F238E27FC236}">
                <a16:creationId xmlns:a16="http://schemas.microsoft.com/office/drawing/2014/main" id="{7ACEE045-2257-A3AF-8026-402D88C23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644" y="236964"/>
            <a:ext cx="1124685" cy="112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E5BA8-B32E-52CE-DB03-7A2FD96F4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2C500-5536-6B5D-2ED9-7E3B4FB81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9245D-8D9C-E403-17A4-B3757FDB9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0A246-905F-6000-F441-88733AE4D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CCBFE-F6EE-EA2C-0EAD-E763909D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3E1A8-C2C9-D0E1-30DA-55D294B90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Picture 7" descr="A logo on a white background&#10;&#10;Description automatically generated">
            <a:extLst>
              <a:ext uri="{FF2B5EF4-FFF2-40B4-BE49-F238E27FC236}">
                <a16:creationId xmlns:a16="http://schemas.microsoft.com/office/drawing/2014/main" id="{A2EA0FF6-867B-BDD6-CF1A-B0F5F28CD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47" y="21267"/>
            <a:ext cx="1021168" cy="10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13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C510-4CC1-0A66-9742-99946B860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B1A28A-603B-124D-D6B5-6DC18AFF1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769F7-AC93-34BF-8A92-66A53F1B5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E005D-4045-19C5-C546-9FDBD2B0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01578-C9CE-C3EC-B680-CFB575B80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DCD20-A314-B847-3EB8-80BC7F6FB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Picture 7" descr="A logo on a white background&#10;&#10;Description automatically generated">
            <a:extLst>
              <a:ext uri="{FF2B5EF4-FFF2-40B4-BE49-F238E27FC236}">
                <a16:creationId xmlns:a16="http://schemas.microsoft.com/office/drawing/2014/main" id="{AA2ECB66-6CB2-942A-AE1C-B23F85F17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47" y="21267"/>
            <a:ext cx="1021168" cy="10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83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610916-CB4A-C25D-FC1A-4E63F50AB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296D9-84FB-4CC9-D947-2EC1FC767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64C1B-FD37-6E70-527C-FDCD6476D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ilroy Medium" panose="00000600000000000000" pitchFamily="50" charset="0"/>
              </a:defRPr>
            </a:lvl1pPr>
          </a:lstStyle>
          <a:p>
            <a:fld id="{B5DA024F-329B-4F5B-879D-332847F4B989}" type="datetimeFigureOut">
              <a:rPr lang="en-US" smtClean="0"/>
              <a:pPr/>
              <a:t>6/3/24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DB98B-1D45-69F6-AA37-9F12A1A89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1383A-CAB4-8AA3-B7B6-7798DB092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ilroy Medium" panose="00000600000000000000" pitchFamily="50" charset="0"/>
              </a:defRPr>
            </a:lvl1pPr>
          </a:lstStyle>
          <a:p>
            <a:fld id="{C37D8F6D-E22B-4ADE-9D98-1660D25E90A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50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8581"/>
          </a:solidFill>
          <a:latin typeface="Gilroy Medium" panose="000006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roy Light" panose="000004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roy Light" panose="000004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roy Light" panose="000004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roy Light" panose="000004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roy Light" panose="000004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417613A-4406-469D-8A4F-884C74C7E1C1}"/>
              </a:ext>
            </a:extLst>
          </p:cNvPr>
          <p:cNvSpPr txBox="1"/>
          <p:nvPr/>
        </p:nvSpPr>
        <p:spPr>
          <a:xfrm>
            <a:off x="3066473" y="1807779"/>
            <a:ext cx="7569995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rgbClr val="008581"/>
                </a:solidFill>
                <a:latin typeface="Gilroy Medium" panose="00000600000000000000" pitchFamily="50" charset="0"/>
                <a:ea typeface="+mj-ea"/>
                <a:cs typeface="+mj-cs"/>
              </a:rPr>
              <a:t>Why and How to Measure Biodiversity Gain in Food Supply Chains?</a:t>
            </a:r>
          </a:p>
          <a:p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s-ES" sz="1600" dirty="0">
                <a:latin typeface="Gilroy Light" panose="00000400000000000000" pitchFamily="50" charset="0"/>
              </a:rPr>
              <a:t>Jordi Domingo Calabuig</a:t>
            </a:r>
          </a:p>
          <a:p>
            <a:pPr algn="r"/>
            <a:r>
              <a:rPr lang="es-ES" sz="1600" dirty="0">
                <a:latin typeface="Gilroy Light" panose="00000400000000000000" pitchFamily="50" charset="0"/>
              </a:rPr>
              <a:t>June 4th 2024, Oxford</a:t>
            </a:r>
          </a:p>
        </p:txBody>
      </p:sp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2351D488-97ED-B7DD-A066-16BADDD40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7" y="3225252"/>
            <a:ext cx="2194582" cy="4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20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791AF3F-310A-3D27-0474-E9B3251E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62" y="-800100"/>
            <a:ext cx="9996021" cy="1600200"/>
          </a:xfrm>
        </p:spPr>
        <p:txBody>
          <a:bodyPr>
            <a:normAutofit/>
          </a:bodyPr>
          <a:lstStyle/>
          <a:p>
            <a:r>
              <a:rPr lang="en-US" sz="2400" dirty="0"/>
              <a:t>Performance indicators </a:t>
            </a:r>
            <a:r>
              <a:rPr lang="en-US" sz="2400" i="1" dirty="0"/>
              <a:t>vs</a:t>
            </a:r>
            <a:r>
              <a:rPr lang="en-US" sz="2400" dirty="0"/>
              <a:t> impact indicators</a:t>
            </a:r>
          </a:p>
        </p:txBody>
      </p:sp>
      <p:graphicFrame>
        <p:nvGraphicFramePr>
          <p:cNvPr id="4" name="Tabla 5">
            <a:extLst>
              <a:ext uri="{FF2B5EF4-FFF2-40B4-BE49-F238E27FC236}">
                <a16:creationId xmlns:a16="http://schemas.microsoft.com/office/drawing/2014/main" id="{7859DE28-BFA5-24F4-111A-8A1D797B83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959989"/>
              </p:ext>
            </p:extLst>
          </p:nvPr>
        </p:nvGraphicFramePr>
        <p:xfrm>
          <a:off x="3186816" y="1445986"/>
          <a:ext cx="7776927" cy="2372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7068">
                  <a:extLst>
                    <a:ext uri="{9D8B030D-6E8A-4147-A177-3AD203B41FA5}">
                      <a16:colId xmlns:a16="http://schemas.microsoft.com/office/drawing/2014/main" val="537914738"/>
                    </a:ext>
                  </a:extLst>
                </a:gridCol>
                <a:gridCol w="2776799">
                  <a:extLst>
                    <a:ext uri="{9D8B030D-6E8A-4147-A177-3AD203B41FA5}">
                      <a16:colId xmlns:a16="http://schemas.microsoft.com/office/drawing/2014/main" val="3273848196"/>
                    </a:ext>
                  </a:extLst>
                </a:gridCol>
                <a:gridCol w="2943060">
                  <a:extLst>
                    <a:ext uri="{9D8B030D-6E8A-4147-A177-3AD203B41FA5}">
                      <a16:colId xmlns:a16="http://schemas.microsoft.com/office/drawing/2014/main" val="15186450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400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dirty="0">
                          <a:solidFill>
                            <a:schemeClr val="tx1"/>
                          </a:solidFill>
                        </a:rPr>
                        <a:t>Performance indicators</a:t>
                      </a:r>
                      <a:endParaRPr lang="en-GB" sz="1400" b="1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dirty="0">
                          <a:solidFill>
                            <a:schemeClr val="tx1"/>
                          </a:solidFill>
                        </a:rPr>
                        <a:t>Impact indicators</a:t>
                      </a:r>
                      <a:endParaRPr lang="en-GB" sz="1400" b="1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186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dirty="0">
                          <a:solidFill>
                            <a:schemeClr val="tx1"/>
                          </a:solidFill>
                        </a:rPr>
                        <a:t>Effort needed</a:t>
                      </a:r>
                      <a:endParaRPr lang="en-GB" sz="1400" b="1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Low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Low to medium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403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dirty="0">
                          <a:solidFill>
                            <a:schemeClr val="tx1"/>
                          </a:solidFill>
                        </a:rPr>
                        <a:t>Frequency</a:t>
                      </a:r>
                      <a:endParaRPr lang="en-GB" sz="1400" b="1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Regular – all measures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Regular – some measures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130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dirty="0">
                          <a:solidFill>
                            <a:schemeClr val="tx1"/>
                          </a:solidFill>
                        </a:rPr>
                        <a:t>Information obtained</a:t>
                      </a:r>
                      <a:endParaRPr lang="en-GB" sz="1400" b="1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Implementation success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Benefits on biodiversity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79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dirty="0">
                          <a:solidFill>
                            <a:schemeClr val="tx1"/>
                          </a:solidFill>
                        </a:rPr>
                        <a:t>Interest</a:t>
                      </a:r>
                      <a:endParaRPr lang="en-GB" sz="1400" b="1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Accumulated results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Progress achieved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Trends over time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Adjustment measures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730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dirty="0">
                          <a:solidFill>
                            <a:schemeClr val="tx1"/>
                          </a:solidFill>
                        </a:rPr>
                        <a:t>Use by food companies</a:t>
                      </a:r>
                      <a:endParaRPr lang="en-GB" sz="1400" b="1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Becoming common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Very rare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808276"/>
                  </a:ext>
                </a:extLst>
              </a:tr>
            </a:tbl>
          </a:graphicData>
        </a:graphic>
      </p:graphicFrame>
      <p:sp>
        <p:nvSpPr>
          <p:cNvPr id="5" name="CuadroTexto 3">
            <a:extLst>
              <a:ext uri="{FF2B5EF4-FFF2-40B4-BE49-F238E27FC236}">
                <a16:creationId xmlns:a16="http://schemas.microsoft.com/office/drawing/2014/main" id="{3FD05EFB-B0D0-1BAB-8E7D-79157BE246A5}"/>
              </a:ext>
            </a:extLst>
          </p:cNvPr>
          <p:cNvSpPr txBox="1"/>
          <p:nvPr/>
        </p:nvSpPr>
        <p:spPr>
          <a:xfrm>
            <a:off x="8120953" y="5471609"/>
            <a:ext cx="2351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8581"/>
                </a:solidFill>
                <a:latin typeface="Gilroy Medium" panose="00000600000000000000" pitchFamily="50" charset="0"/>
                <a:ea typeface="+mj-ea"/>
                <a:cs typeface="+mj-cs"/>
              </a:rPr>
              <a:t>We measure the real impact  on biodiversity</a:t>
            </a:r>
          </a:p>
        </p:txBody>
      </p:sp>
      <p:sp>
        <p:nvSpPr>
          <p:cNvPr id="6" name="CuadroTexto 3">
            <a:extLst>
              <a:ext uri="{FF2B5EF4-FFF2-40B4-BE49-F238E27FC236}">
                <a16:creationId xmlns:a16="http://schemas.microsoft.com/office/drawing/2014/main" id="{76F69A88-595F-3BBF-440F-9C14541E986F}"/>
              </a:ext>
            </a:extLst>
          </p:cNvPr>
          <p:cNvSpPr txBox="1"/>
          <p:nvPr/>
        </p:nvSpPr>
        <p:spPr>
          <a:xfrm>
            <a:off x="5232900" y="5412014"/>
            <a:ext cx="2351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8581"/>
                </a:solidFill>
                <a:latin typeface="Gilroy Medium" panose="00000600000000000000" pitchFamily="50" charset="0"/>
                <a:ea typeface="+mj-ea"/>
                <a:cs typeface="+mj-cs"/>
              </a:rPr>
              <a:t>We measure action implementation and potential benefits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03ED3710-3AA6-735E-9A18-C655823157E9}"/>
              </a:ext>
            </a:extLst>
          </p:cNvPr>
          <p:cNvCxnSpPr>
            <a:cxnSpLocks/>
          </p:cNvCxnSpPr>
          <p:nvPr/>
        </p:nvCxnSpPr>
        <p:spPr>
          <a:xfrm>
            <a:off x="4298887" y="1736756"/>
            <a:ext cx="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1" name="Imagen 20" descr="Un par de personas en un bosque&#10;&#10;Descripción generada automáticamente con confianza baja">
            <a:extLst>
              <a:ext uri="{FF2B5EF4-FFF2-40B4-BE49-F238E27FC236}">
                <a16:creationId xmlns:a16="http://schemas.microsoft.com/office/drawing/2014/main" id="{DF1C1A02-12E8-FC7B-D007-261318F402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90" y="1397849"/>
            <a:ext cx="2046080" cy="4521996"/>
          </a:xfrm>
          <a:prstGeom prst="rect">
            <a:avLst/>
          </a:prstGeom>
        </p:spPr>
      </p:pic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5841B4FC-846F-EA43-6F05-7F1A2BF39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887892"/>
              </p:ext>
            </p:extLst>
          </p:nvPr>
        </p:nvGraphicFramePr>
        <p:xfrm>
          <a:off x="3186815" y="4142740"/>
          <a:ext cx="7776927" cy="94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068">
                  <a:extLst>
                    <a:ext uri="{9D8B030D-6E8A-4147-A177-3AD203B41FA5}">
                      <a16:colId xmlns:a16="http://schemas.microsoft.com/office/drawing/2014/main" val="243348899"/>
                    </a:ext>
                  </a:extLst>
                </a:gridCol>
                <a:gridCol w="2776799">
                  <a:extLst>
                    <a:ext uri="{9D8B030D-6E8A-4147-A177-3AD203B41FA5}">
                      <a16:colId xmlns:a16="http://schemas.microsoft.com/office/drawing/2014/main" val="1258929738"/>
                    </a:ext>
                  </a:extLst>
                </a:gridCol>
                <a:gridCol w="2943060">
                  <a:extLst>
                    <a:ext uri="{9D8B030D-6E8A-4147-A177-3AD203B41FA5}">
                      <a16:colId xmlns:a16="http://schemas.microsoft.com/office/drawing/2014/main" val="15600351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e.g. hedgerow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No. of hectares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No. of species used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Gilroy Light" panose="00000400000000000000" pitchFamily="50" charset="0"/>
                          <a:ea typeface="+mn-ea"/>
                          <a:cs typeface="+mn-cs"/>
                        </a:rPr>
                        <a:t>No. of specimens per 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Earthworm/macrofauna trends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Soil microbiological activity trends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Organic matter trends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Pollinators and bird trends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Gilroy Light" panose="000004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294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636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791AF3F-310A-3D27-0474-E9B3251E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61" y="-819050"/>
            <a:ext cx="9996021" cy="1600200"/>
          </a:xfrm>
        </p:spPr>
        <p:txBody>
          <a:bodyPr>
            <a:normAutofit/>
          </a:bodyPr>
          <a:lstStyle/>
          <a:p>
            <a:r>
              <a:rPr lang="en-US" sz="2400" dirty="0"/>
              <a:t>Towards a new standardized methodology for measuring biodiversity gain</a:t>
            </a:r>
          </a:p>
        </p:txBody>
      </p:sp>
      <p:pic>
        <p:nvPicPr>
          <p:cNvPr id="2" name="Picture 29" descr="A screenshot of a computer&#10;&#10;Description automatically generated">
            <a:extLst>
              <a:ext uri="{FF2B5EF4-FFF2-40B4-BE49-F238E27FC236}">
                <a16:creationId xmlns:a16="http://schemas.microsoft.com/office/drawing/2014/main" id="{3F5989AF-178E-3914-3F0B-56596C6DEF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38686" r="45108" b="25703"/>
          <a:stretch/>
        </p:blipFill>
        <p:spPr>
          <a:xfrm>
            <a:off x="897121" y="3296025"/>
            <a:ext cx="4388751" cy="2674456"/>
          </a:xfrm>
          <a:prstGeom prst="rect">
            <a:avLst/>
          </a:prstGeom>
        </p:spPr>
      </p:pic>
      <p:sp>
        <p:nvSpPr>
          <p:cNvPr id="14" name="Rectangle: Rounded Corners 11">
            <a:extLst>
              <a:ext uri="{FF2B5EF4-FFF2-40B4-BE49-F238E27FC236}">
                <a16:creationId xmlns:a16="http://schemas.microsoft.com/office/drawing/2014/main" id="{384A51F9-720E-6C73-3953-00B9367A31DB}"/>
              </a:ext>
            </a:extLst>
          </p:cNvPr>
          <p:cNvSpPr/>
          <p:nvPr/>
        </p:nvSpPr>
        <p:spPr>
          <a:xfrm>
            <a:off x="2102114" y="1915016"/>
            <a:ext cx="1834539" cy="337899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QUANTIFIABLE</a:t>
            </a:r>
          </a:p>
        </p:txBody>
      </p:sp>
      <p:sp>
        <p:nvSpPr>
          <p:cNvPr id="15" name="Rectangle: Rounded Corners 12">
            <a:extLst>
              <a:ext uri="{FF2B5EF4-FFF2-40B4-BE49-F238E27FC236}">
                <a16:creationId xmlns:a16="http://schemas.microsoft.com/office/drawing/2014/main" id="{85017B97-30A4-C86E-BD6C-943E05D977BC}"/>
              </a:ext>
            </a:extLst>
          </p:cNvPr>
          <p:cNvSpPr/>
          <p:nvPr/>
        </p:nvSpPr>
        <p:spPr>
          <a:xfrm>
            <a:off x="4917675" y="1924515"/>
            <a:ext cx="1834539" cy="337899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COMPARABLE</a:t>
            </a:r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28138C18-CB0C-08E3-D3BB-1D75274FBD94}"/>
              </a:ext>
            </a:extLst>
          </p:cNvPr>
          <p:cNvSpPr/>
          <p:nvPr/>
        </p:nvSpPr>
        <p:spPr>
          <a:xfrm>
            <a:off x="7644027" y="1924514"/>
            <a:ext cx="1834539" cy="337899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VERIFIABLE</a:t>
            </a:r>
          </a:p>
        </p:txBody>
      </p:sp>
      <p:cxnSp>
        <p:nvCxnSpPr>
          <p:cNvPr id="19" name="Straight Connector 24">
            <a:extLst>
              <a:ext uri="{FF2B5EF4-FFF2-40B4-BE49-F238E27FC236}">
                <a16:creationId xmlns:a16="http://schemas.microsoft.com/office/drawing/2014/main" id="{16367A5D-27C4-1E70-19CD-544D678B109D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3936653" y="2083966"/>
            <a:ext cx="981022" cy="94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5">
            <a:extLst>
              <a:ext uri="{FF2B5EF4-FFF2-40B4-BE49-F238E27FC236}">
                <a16:creationId xmlns:a16="http://schemas.microsoft.com/office/drawing/2014/main" id="{B5A0B22F-3123-4568-23EF-605AA23B34E3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 flipV="1">
            <a:off x="6752214" y="2093464"/>
            <a:ext cx="891813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26">
            <a:extLst>
              <a:ext uri="{FF2B5EF4-FFF2-40B4-BE49-F238E27FC236}">
                <a16:creationId xmlns:a16="http://schemas.microsoft.com/office/drawing/2014/main" id="{6DA4B94D-6C60-08E4-6934-705C122696AC}"/>
              </a:ext>
            </a:extLst>
          </p:cNvPr>
          <p:cNvSpPr/>
          <p:nvPr/>
        </p:nvSpPr>
        <p:spPr>
          <a:xfrm>
            <a:off x="5935526" y="1692216"/>
            <a:ext cx="3683140" cy="81803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5">
            <a:extLst>
              <a:ext uri="{FF2B5EF4-FFF2-40B4-BE49-F238E27FC236}">
                <a16:creationId xmlns:a16="http://schemas.microsoft.com/office/drawing/2014/main" id="{9C2DA523-2BDF-3481-C567-E2539A32756E}"/>
              </a:ext>
            </a:extLst>
          </p:cNvPr>
          <p:cNvSpPr txBox="1"/>
          <p:nvPr/>
        </p:nvSpPr>
        <p:spPr>
          <a:xfrm>
            <a:off x="2312811" y="2947971"/>
            <a:ext cx="1662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Gilroy Light" panose="00000400000000000000" pitchFamily="50" charset="0"/>
              </a:rPr>
              <a:t>CPI-like approach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39BD3925-ACC4-08E3-1BDC-C3F8C99AF461}"/>
              </a:ext>
            </a:extLst>
          </p:cNvPr>
          <p:cNvSpPr txBox="1"/>
          <p:nvPr/>
        </p:nvSpPr>
        <p:spPr>
          <a:xfrm>
            <a:off x="8255347" y="2946154"/>
            <a:ext cx="1901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Gilroy Light" panose="00000400000000000000" pitchFamily="50" charset="0"/>
              </a:rPr>
              <a:t>Units of biodiversity</a:t>
            </a:r>
          </a:p>
        </p:txBody>
      </p:sp>
      <p:sp>
        <p:nvSpPr>
          <p:cNvPr id="26" name="TextBox 36">
            <a:extLst>
              <a:ext uri="{FF2B5EF4-FFF2-40B4-BE49-F238E27FC236}">
                <a16:creationId xmlns:a16="http://schemas.microsoft.com/office/drawing/2014/main" id="{4839EFCD-6135-BF15-7570-9E625571AC75}"/>
              </a:ext>
            </a:extLst>
          </p:cNvPr>
          <p:cNvSpPr txBox="1"/>
          <p:nvPr/>
        </p:nvSpPr>
        <p:spPr>
          <a:xfrm>
            <a:off x="7815140" y="3338470"/>
            <a:ext cx="27314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Gilroy Light" panose="00000400000000000000" pitchFamily="50" charset="0"/>
              </a:rPr>
              <a:t>Landscape</a:t>
            </a:r>
          </a:p>
          <a:p>
            <a:pPr algn="ctr"/>
            <a:r>
              <a:rPr lang="en-GB" sz="1400" dirty="0">
                <a:latin typeface="Gilroy Light" panose="00000400000000000000" pitchFamily="50" charset="0"/>
              </a:rPr>
              <a:t>Fungi</a:t>
            </a:r>
          </a:p>
          <a:p>
            <a:pPr algn="ctr"/>
            <a:r>
              <a:rPr lang="en-GB" sz="1400" dirty="0">
                <a:latin typeface="Gilroy Light" panose="00000400000000000000" pitchFamily="50" charset="0"/>
              </a:rPr>
              <a:t>Soil bacteria</a:t>
            </a:r>
          </a:p>
          <a:p>
            <a:pPr algn="ctr"/>
            <a:r>
              <a:rPr lang="en-GB" sz="1400" dirty="0">
                <a:latin typeface="Gilroy Light" panose="00000400000000000000" pitchFamily="50" charset="0"/>
              </a:rPr>
              <a:t>Arthropods</a:t>
            </a:r>
          </a:p>
          <a:p>
            <a:pPr algn="ctr"/>
            <a:r>
              <a:rPr lang="en-GB" sz="1400" dirty="0">
                <a:latin typeface="Gilroy Light" panose="00000400000000000000" pitchFamily="50" charset="0"/>
              </a:rPr>
              <a:t>Flora</a:t>
            </a:r>
          </a:p>
          <a:p>
            <a:pPr algn="ctr"/>
            <a:r>
              <a:rPr lang="en-GB" sz="1400" dirty="0">
                <a:latin typeface="Gilroy Light" panose="00000400000000000000" pitchFamily="50" charset="0"/>
              </a:rPr>
              <a:t>Pollinators</a:t>
            </a:r>
          </a:p>
          <a:p>
            <a:pPr algn="ctr"/>
            <a:r>
              <a:rPr lang="en-GB" sz="1400" dirty="0">
                <a:latin typeface="Gilroy Light" panose="00000400000000000000" pitchFamily="50" charset="0"/>
              </a:rPr>
              <a:t>Birds</a:t>
            </a:r>
          </a:p>
          <a:p>
            <a:pPr algn="ctr"/>
            <a:r>
              <a:rPr lang="en-GB" sz="1400" dirty="0">
                <a:latin typeface="Gilroy Light" panose="00000400000000000000" pitchFamily="50" charset="0"/>
              </a:rPr>
              <a:t>Mammals</a:t>
            </a:r>
          </a:p>
          <a:p>
            <a:pPr algn="ctr"/>
            <a:r>
              <a:rPr lang="en-GB" sz="1400" dirty="0">
                <a:latin typeface="Gilroy Light" panose="00000400000000000000" pitchFamily="50" charset="0"/>
              </a:rPr>
              <a:t>Above ground mesofauna</a:t>
            </a:r>
          </a:p>
          <a:p>
            <a:pPr algn="ctr"/>
            <a:r>
              <a:rPr lang="en-GB" sz="1400" dirty="0">
                <a:latin typeface="Gilroy Light" panose="00000400000000000000" pitchFamily="50" charset="0"/>
              </a:rPr>
              <a:t>…</a:t>
            </a:r>
            <a:endParaRPr lang="en-GB" sz="1600" dirty="0">
              <a:latin typeface="Gilroy Light" panose="00000400000000000000" pitchFamily="50" charset="0"/>
            </a:endParaRPr>
          </a:p>
        </p:txBody>
      </p:sp>
      <p:sp>
        <p:nvSpPr>
          <p:cNvPr id="28" name="Flecha abajo 27">
            <a:extLst>
              <a:ext uri="{FF2B5EF4-FFF2-40B4-BE49-F238E27FC236}">
                <a16:creationId xmlns:a16="http://schemas.microsoft.com/office/drawing/2014/main" id="{554A1CDA-E0A7-8BEC-162F-E21D26F76A88}"/>
              </a:ext>
            </a:extLst>
          </p:cNvPr>
          <p:cNvSpPr/>
          <p:nvPr/>
        </p:nvSpPr>
        <p:spPr>
          <a:xfrm>
            <a:off x="9048388" y="5538344"/>
            <a:ext cx="297677" cy="293958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9667544-A995-C461-2BDE-22AEEDA665EC}"/>
              </a:ext>
            </a:extLst>
          </p:cNvPr>
          <p:cNvSpPr txBox="1">
            <a:spLocks/>
          </p:cNvSpPr>
          <p:nvPr/>
        </p:nvSpPr>
        <p:spPr>
          <a:xfrm>
            <a:off x="8078097" y="5880378"/>
            <a:ext cx="2639856" cy="4430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8581"/>
                </a:solidFill>
                <a:latin typeface="Gilroy Medium" panose="00000600000000000000" pitchFamily="50" charset="0"/>
                <a:ea typeface="+mj-ea"/>
                <a:cs typeface="+mj-cs"/>
              </a:defRPr>
            </a:lvl1pPr>
          </a:lstStyle>
          <a:p>
            <a:r>
              <a:rPr lang="en-US" sz="2400" dirty="0"/>
              <a:t>Basket of Metrics</a:t>
            </a:r>
          </a:p>
        </p:txBody>
      </p:sp>
    </p:spTree>
    <p:extLst>
      <p:ext uri="{BB962C8B-B14F-4D97-AF65-F5344CB8AC3E}">
        <p14:creationId xmlns:p14="http://schemas.microsoft.com/office/powerpoint/2010/main" val="286018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7">
            <a:extLst>
              <a:ext uri="{FF2B5EF4-FFF2-40B4-BE49-F238E27FC236}">
                <a16:creationId xmlns:a16="http://schemas.microsoft.com/office/drawing/2014/main" id="{1A4E40E5-B1E6-A6FA-2B98-3EAC5A7995E7}"/>
              </a:ext>
            </a:extLst>
          </p:cNvPr>
          <p:cNvSpPr txBox="1"/>
          <p:nvPr/>
        </p:nvSpPr>
        <p:spPr>
          <a:xfrm>
            <a:off x="514350" y="1903045"/>
            <a:ext cx="2788809" cy="320978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Gilroy Light" panose="00000400000000000000" pitchFamily="50" charset="0"/>
              </a:rPr>
              <a:t>LANDSCAPE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Gilroy Light" panose="00000400000000000000" pitchFamily="50" charset="0"/>
              </a:rPr>
              <a:t>SOIL QUALITY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Gilroy Light" panose="00000400000000000000" pitchFamily="50" charset="0"/>
              </a:rPr>
              <a:t>FLORA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Gilroy Light" panose="00000400000000000000" pitchFamily="50" charset="0"/>
              </a:rPr>
              <a:t>GENERAL ARTHROPODS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Gilroy Light" panose="00000400000000000000" pitchFamily="50" charset="0"/>
              </a:rPr>
              <a:t>POLLINATORS</a:t>
            </a:r>
          </a:p>
        </p:txBody>
      </p:sp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55E87503-D647-6034-85F1-534EA88C9692}"/>
              </a:ext>
            </a:extLst>
          </p:cNvPr>
          <p:cNvCxnSpPr>
            <a:cxnSpLocks/>
          </p:cNvCxnSpPr>
          <p:nvPr/>
        </p:nvCxnSpPr>
        <p:spPr>
          <a:xfrm>
            <a:off x="3155859" y="2393783"/>
            <a:ext cx="39878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E52E1CD9-B833-8BA2-C998-F8A7A9220B51}"/>
              </a:ext>
            </a:extLst>
          </p:cNvPr>
          <p:cNvCxnSpPr>
            <a:cxnSpLocks/>
          </p:cNvCxnSpPr>
          <p:nvPr/>
        </p:nvCxnSpPr>
        <p:spPr>
          <a:xfrm>
            <a:off x="3155858" y="2988383"/>
            <a:ext cx="39878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22">
            <a:extLst>
              <a:ext uri="{FF2B5EF4-FFF2-40B4-BE49-F238E27FC236}">
                <a16:creationId xmlns:a16="http://schemas.microsoft.com/office/drawing/2014/main" id="{ABBCA866-8E06-895E-658B-0821E606B595}"/>
              </a:ext>
            </a:extLst>
          </p:cNvPr>
          <p:cNvCxnSpPr>
            <a:cxnSpLocks/>
          </p:cNvCxnSpPr>
          <p:nvPr/>
        </p:nvCxnSpPr>
        <p:spPr>
          <a:xfrm>
            <a:off x="3155859" y="3612983"/>
            <a:ext cx="39878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26">
            <a:extLst>
              <a:ext uri="{FF2B5EF4-FFF2-40B4-BE49-F238E27FC236}">
                <a16:creationId xmlns:a16="http://schemas.microsoft.com/office/drawing/2014/main" id="{E92E95DB-F5FB-7CF0-44B5-511F35453098}"/>
              </a:ext>
            </a:extLst>
          </p:cNvPr>
          <p:cNvCxnSpPr>
            <a:cxnSpLocks/>
          </p:cNvCxnSpPr>
          <p:nvPr/>
        </p:nvCxnSpPr>
        <p:spPr>
          <a:xfrm>
            <a:off x="3155859" y="4298783"/>
            <a:ext cx="39878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28">
            <a:extLst>
              <a:ext uri="{FF2B5EF4-FFF2-40B4-BE49-F238E27FC236}">
                <a16:creationId xmlns:a16="http://schemas.microsoft.com/office/drawing/2014/main" id="{4A8A71D1-E35F-6564-EC20-564059880024}"/>
              </a:ext>
            </a:extLst>
          </p:cNvPr>
          <p:cNvCxnSpPr>
            <a:cxnSpLocks/>
          </p:cNvCxnSpPr>
          <p:nvPr/>
        </p:nvCxnSpPr>
        <p:spPr>
          <a:xfrm>
            <a:off x="3155859" y="4908383"/>
            <a:ext cx="39878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bject 4">
            <a:extLst>
              <a:ext uri="{FF2B5EF4-FFF2-40B4-BE49-F238E27FC236}">
                <a16:creationId xmlns:a16="http://schemas.microsoft.com/office/drawing/2014/main" id="{3CA11DBD-3AA1-5481-3F66-6A6DDF4C78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513" y="-61712"/>
            <a:ext cx="10924287" cy="747512"/>
          </a:xfrm>
          <a:prstGeom prst="rect">
            <a:avLst/>
          </a:prstGeom>
        </p:spPr>
        <p:txBody>
          <a:bodyPr vert="horz" wrap="square" lIns="0" tIns="374523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95"/>
              </a:spcBef>
              <a:tabLst>
                <a:tab pos="5113020" algn="l"/>
                <a:tab pos="6416675" algn="l"/>
              </a:tabLst>
            </a:pPr>
            <a:r>
              <a:rPr lang="es-ES" sz="2400" spc="-10" dirty="0" err="1"/>
              <a:t>Basket</a:t>
            </a:r>
            <a:r>
              <a:rPr lang="es-ES" sz="2400" spc="-10" dirty="0"/>
              <a:t> </a:t>
            </a:r>
            <a:r>
              <a:rPr lang="es-ES" sz="2400" spc="-10" dirty="0" err="1"/>
              <a:t>of</a:t>
            </a:r>
            <a:r>
              <a:rPr lang="es-ES" sz="2400" spc="-10" dirty="0"/>
              <a:t> </a:t>
            </a:r>
            <a:r>
              <a:rPr lang="es-ES" sz="2400" spc="-10" dirty="0" err="1"/>
              <a:t>metrics</a:t>
            </a:r>
            <a:r>
              <a:rPr lang="es-ES" sz="2400" spc="-10" dirty="0"/>
              <a:t> and </a:t>
            </a:r>
            <a:r>
              <a:rPr lang="es-ES" sz="2400" spc="-10" dirty="0" err="1"/>
              <a:t>Biodiversity</a:t>
            </a:r>
            <a:r>
              <a:rPr lang="es-ES" sz="2400" spc="-10" dirty="0"/>
              <a:t> </a:t>
            </a:r>
            <a:r>
              <a:rPr lang="es-ES" sz="2400" spc="-10" dirty="0" err="1"/>
              <a:t>unit</a:t>
            </a:r>
            <a:endParaRPr sz="2400" dirty="0"/>
          </a:p>
        </p:txBody>
      </p:sp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id="{C916C614-C5C5-B8B3-9E26-27CA64F9F161}"/>
              </a:ext>
            </a:extLst>
          </p:cNvPr>
          <p:cNvSpPr/>
          <p:nvPr/>
        </p:nvSpPr>
        <p:spPr>
          <a:xfrm>
            <a:off x="514350" y="1162836"/>
            <a:ext cx="2773155" cy="69919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Gilroy Light" panose="00000400000000000000" pitchFamily="50" charset="0"/>
              </a:rPr>
              <a:t>BASKET OF METRICS</a:t>
            </a:r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id="{25DFD0D6-0E57-3EFD-8024-BD9165F41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82" y="1905000"/>
            <a:ext cx="2543118" cy="1432491"/>
          </a:xfrm>
          <a:prstGeom prst="roundRect">
            <a:avLst/>
          </a:prstGeom>
        </p:spPr>
      </p:pic>
      <p:pic>
        <p:nvPicPr>
          <p:cNvPr id="26" name="Picture 10" descr="A group of white cows in a field&#10;&#10;Description automatically generated">
            <a:extLst>
              <a:ext uri="{FF2B5EF4-FFF2-40B4-BE49-F238E27FC236}">
                <a16:creationId xmlns:a16="http://schemas.microsoft.com/office/drawing/2014/main" id="{F2C42F04-89A9-0348-5FAA-D43B1CCC8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11" y="3419475"/>
            <a:ext cx="2536976" cy="1686819"/>
          </a:xfrm>
          <a:prstGeom prst="roundRect">
            <a:avLst/>
          </a:prstGeom>
        </p:spPr>
      </p:pic>
      <p:cxnSp>
        <p:nvCxnSpPr>
          <p:cNvPr id="27" name="Straight Arrow Connector 11">
            <a:extLst>
              <a:ext uri="{FF2B5EF4-FFF2-40B4-BE49-F238E27FC236}">
                <a16:creationId xmlns:a16="http://schemas.microsoft.com/office/drawing/2014/main" id="{4DBDC2B4-6D65-6E5B-0034-AA65C1E93E44}"/>
              </a:ext>
            </a:extLst>
          </p:cNvPr>
          <p:cNvCxnSpPr>
            <a:cxnSpLocks/>
          </p:cNvCxnSpPr>
          <p:nvPr/>
        </p:nvCxnSpPr>
        <p:spPr>
          <a:xfrm>
            <a:off x="6321910" y="1913930"/>
            <a:ext cx="0" cy="3192364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CuadroTexto 7">
            <a:extLst>
              <a:ext uri="{FF2B5EF4-FFF2-40B4-BE49-F238E27FC236}">
                <a16:creationId xmlns:a16="http://schemas.microsoft.com/office/drawing/2014/main" id="{DA954C03-B44C-9190-0874-910F1C9400F9}"/>
              </a:ext>
            </a:extLst>
          </p:cNvPr>
          <p:cNvSpPr txBox="1"/>
          <p:nvPr/>
        </p:nvSpPr>
        <p:spPr>
          <a:xfrm>
            <a:off x="6900509" y="1929955"/>
            <a:ext cx="1729115" cy="617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3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</a:p>
        </p:txBody>
      </p:sp>
      <p:sp>
        <p:nvSpPr>
          <p:cNvPr id="31" name="CuadroTexto 7">
            <a:extLst>
              <a:ext uri="{FF2B5EF4-FFF2-40B4-BE49-F238E27FC236}">
                <a16:creationId xmlns:a16="http://schemas.microsoft.com/office/drawing/2014/main" id="{4404DB1F-B19A-EB2B-6EB3-147DA54C2933}"/>
              </a:ext>
            </a:extLst>
          </p:cNvPr>
          <p:cNvSpPr txBox="1"/>
          <p:nvPr/>
        </p:nvSpPr>
        <p:spPr>
          <a:xfrm>
            <a:off x="6895744" y="2487232"/>
            <a:ext cx="1729115" cy="617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3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</a:p>
        </p:txBody>
      </p:sp>
      <p:sp>
        <p:nvSpPr>
          <p:cNvPr id="32" name="CuadroTexto 7">
            <a:extLst>
              <a:ext uri="{FF2B5EF4-FFF2-40B4-BE49-F238E27FC236}">
                <a16:creationId xmlns:a16="http://schemas.microsoft.com/office/drawing/2014/main" id="{32230C57-D990-F2CD-573C-108FF4FC2A52}"/>
              </a:ext>
            </a:extLst>
          </p:cNvPr>
          <p:cNvSpPr txBox="1"/>
          <p:nvPr/>
        </p:nvSpPr>
        <p:spPr>
          <a:xfrm>
            <a:off x="6895746" y="3124688"/>
            <a:ext cx="1729115" cy="617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3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</a:p>
        </p:txBody>
      </p:sp>
      <p:sp>
        <p:nvSpPr>
          <p:cNvPr id="33" name="CuadroTexto 7">
            <a:extLst>
              <a:ext uri="{FF2B5EF4-FFF2-40B4-BE49-F238E27FC236}">
                <a16:creationId xmlns:a16="http://schemas.microsoft.com/office/drawing/2014/main" id="{46E1DA4E-3125-B814-4218-B0F9D7A191AF}"/>
              </a:ext>
            </a:extLst>
          </p:cNvPr>
          <p:cNvSpPr txBox="1"/>
          <p:nvPr/>
        </p:nvSpPr>
        <p:spPr>
          <a:xfrm>
            <a:off x="6895745" y="3841470"/>
            <a:ext cx="1729115" cy="617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3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</a:p>
        </p:txBody>
      </p:sp>
      <p:sp>
        <p:nvSpPr>
          <p:cNvPr id="34" name="CuadroTexto 7">
            <a:extLst>
              <a:ext uri="{FF2B5EF4-FFF2-40B4-BE49-F238E27FC236}">
                <a16:creationId xmlns:a16="http://schemas.microsoft.com/office/drawing/2014/main" id="{050C3485-6760-6AB4-F533-D2F80FEB0219}"/>
              </a:ext>
            </a:extLst>
          </p:cNvPr>
          <p:cNvSpPr txBox="1"/>
          <p:nvPr/>
        </p:nvSpPr>
        <p:spPr>
          <a:xfrm>
            <a:off x="6895744" y="4444349"/>
            <a:ext cx="1729115" cy="617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3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</a:p>
        </p:txBody>
      </p:sp>
      <p:sp>
        <p:nvSpPr>
          <p:cNvPr id="35" name="CuadroTexto 7">
            <a:extLst>
              <a:ext uri="{FF2B5EF4-FFF2-40B4-BE49-F238E27FC236}">
                <a16:creationId xmlns:a16="http://schemas.microsoft.com/office/drawing/2014/main" id="{228B5121-F18A-9919-FC41-C203E7C0188D}"/>
              </a:ext>
            </a:extLst>
          </p:cNvPr>
          <p:cNvSpPr txBox="1"/>
          <p:nvPr/>
        </p:nvSpPr>
        <p:spPr>
          <a:xfrm>
            <a:off x="6895743" y="4896656"/>
            <a:ext cx="1729115" cy="843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30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µ (%)</a:t>
            </a:r>
          </a:p>
        </p:txBody>
      </p:sp>
      <p:cxnSp>
        <p:nvCxnSpPr>
          <p:cNvPr id="36" name="Straight Connector 41">
            <a:extLst>
              <a:ext uri="{FF2B5EF4-FFF2-40B4-BE49-F238E27FC236}">
                <a16:creationId xmlns:a16="http://schemas.microsoft.com/office/drawing/2014/main" id="{F3B64863-6497-DA7A-220F-5DF6FD71C07E}"/>
              </a:ext>
            </a:extLst>
          </p:cNvPr>
          <p:cNvCxnSpPr>
            <a:cxnSpLocks/>
          </p:cNvCxnSpPr>
          <p:nvPr/>
        </p:nvCxnSpPr>
        <p:spPr>
          <a:xfrm>
            <a:off x="7175381" y="5250402"/>
            <a:ext cx="109713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Left Brace 42">
            <a:extLst>
              <a:ext uri="{FF2B5EF4-FFF2-40B4-BE49-F238E27FC236}">
                <a16:creationId xmlns:a16="http://schemas.microsoft.com/office/drawing/2014/main" id="{D00080D8-498E-044C-223F-A65561A2A382}"/>
              </a:ext>
            </a:extLst>
          </p:cNvPr>
          <p:cNvSpPr/>
          <p:nvPr/>
        </p:nvSpPr>
        <p:spPr>
          <a:xfrm rot="10800000">
            <a:off x="8904496" y="1528568"/>
            <a:ext cx="457200" cy="4211331"/>
          </a:xfrm>
          <a:prstGeom prst="leftBrac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uadroTexto 7">
            <a:extLst>
              <a:ext uri="{FF2B5EF4-FFF2-40B4-BE49-F238E27FC236}">
                <a16:creationId xmlns:a16="http://schemas.microsoft.com/office/drawing/2014/main" id="{99FE45CD-2375-2DA6-176D-0E3B99EC26F3}"/>
              </a:ext>
            </a:extLst>
          </p:cNvPr>
          <p:cNvSpPr txBox="1"/>
          <p:nvPr/>
        </p:nvSpPr>
        <p:spPr>
          <a:xfrm>
            <a:off x="9367740" y="2850058"/>
            <a:ext cx="2786065" cy="147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(%) /Ha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BIODIVERSITY UNITS/ha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0063DC65-2EC9-5420-41AC-26DBB1B4110E}"/>
              </a:ext>
            </a:extLst>
          </p:cNvPr>
          <p:cNvSpPr txBox="1"/>
          <p:nvPr/>
        </p:nvSpPr>
        <p:spPr>
          <a:xfrm>
            <a:off x="289714" y="6258503"/>
            <a:ext cx="117876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Gilroy Light" panose="00000400000000000000" pitchFamily="50" charset="0"/>
              </a:rPr>
              <a:t>The basket of metrics might vary per situation, but needs to remain meaningful and constant for the same situation</a:t>
            </a:r>
          </a:p>
        </p:txBody>
      </p:sp>
      <p:sp>
        <p:nvSpPr>
          <p:cNvPr id="46" name="TextBox 25">
            <a:extLst>
              <a:ext uri="{FF2B5EF4-FFF2-40B4-BE49-F238E27FC236}">
                <a16:creationId xmlns:a16="http://schemas.microsoft.com/office/drawing/2014/main" id="{243AB76F-A852-5741-1B3C-1364310CECE2}"/>
              </a:ext>
            </a:extLst>
          </p:cNvPr>
          <p:cNvSpPr txBox="1"/>
          <p:nvPr/>
        </p:nvSpPr>
        <p:spPr>
          <a:xfrm>
            <a:off x="5205888" y="1903057"/>
            <a:ext cx="791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2">
                    <a:lumMod val="75000"/>
                  </a:schemeClr>
                </a:solidFill>
                <a:latin typeface="Gilroy Light" panose="00000400000000000000" pitchFamily="50" charset="0"/>
              </a:rPr>
              <a:t>control</a:t>
            </a:r>
          </a:p>
        </p:txBody>
      </p:sp>
      <p:sp>
        <p:nvSpPr>
          <p:cNvPr id="47" name="TextBox 25">
            <a:extLst>
              <a:ext uri="{FF2B5EF4-FFF2-40B4-BE49-F238E27FC236}">
                <a16:creationId xmlns:a16="http://schemas.microsoft.com/office/drawing/2014/main" id="{0C8721F4-DA28-26E7-10E0-A536FC74B72D}"/>
              </a:ext>
            </a:extLst>
          </p:cNvPr>
          <p:cNvSpPr txBox="1"/>
          <p:nvPr/>
        </p:nvSpPr>
        <p:spPr>
          <a:xfrm>
            <a:off x="5133079" y="3452418"/>
            <a:ext cx="901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2">
                    <a:lumMod val="75000"/>
                  </a:schemeClr>
                </a:solidFill>
                <a:latin typeface="Gilroy Light" panose="00000400000000000000" pitchFamily="50" charset="0"/>
              </a:rPr>
              <a:t>restored</a:t>
            </a:r>
          </a:p>
        </p:txBody>
      </p:sp>
    </p:spTree>
    <p:extLst>
      <p:ext uri="{BB962C8B-B14F-4D97-AF65-F5344CB8AC3E}">
        <p14:creationId xmlns:p14="http://schemas.microsoft.com/office/powerpoint/2010/main" val="4173164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9DBA3762-D18E-36EB-2CAF-BD8C604FFC5C}"/>
              </a:ext>
            </a:extLst>
          </p:cNvPr>
          <p:cNvSpPr txBox="1">
            <a:spLocks/>
          </p:cNvSpPr>
          <p:nvPr/>
        </p:nvSpPr>
        <p:spPr>
          <a:xfrm>
            <a:off x="48513" y="-61712"/>
            <a:ext cx="10924287" cy="747512"/>
          </a:xfrm>
          <a:prstGeom prst="rect">
            <a:avLst/>
          </a:prstGeom>
        </p:spPr>
        <p:txBody>
          <a:bodyPr vert="horz" wrap="square" lIns="0" tIns="374523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8581"/>
                </a:solidFill>
                <a:latin typeface="Gilroy Medium" panose="00000600000000000000" pitchFamily="50" charset="0"/>
                <a:ea typeface="+mj-ea"/>
                <a:cs typeface="+mj-cs"/>
              </a:defRPr>
            </a:lvl1pPr>
          </a:lstStyle>
          <a:p>
            <a:pPr marL="144145">
              <a:lnSpc>
                <a:spcPct val="100000"/>
              </a:lnSpc>
              <a:spcBef>
                <a:spcPts val="95"/>
              </a:spcBef>
              <a:tabLst>
                <a:tab pos="5113020" algn="l"/>
                <a:tab pos="6416675" algn="l"/>
              </a:tabLst>
            </a:pPr>
            <a:r>
              <a:rPr lang="es-ES" sz="2400" spc="-10"/>
              <a:t>Importance of experimental design</a:t>
            </a:r>
            <a:endParaRPr lang="es-ES" sz="2400" dirty="0" err="1"/>
          </a:p>
        </p:txBody>
      </p:sp>
      <p:pic>
        <p:nvPicPr>
          <p:cNvPr id="8" name="Picture 56">
            <a:extLst>
              <a:ext uri="{FF2B5EF4-FFF2-40B4-BE49-F238E27FC236}">
                <a16:creationId xmlns:a16="http://schemas.microsoft.com/office/drawing/2014/main" id="{DCA422E6-93C7-CB20-551C-ACEF8698AB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700"/>
          <a:stretch/>
        </p:blipFill>
        <p:spPr>
          <a:xfrm>
            <a:off x="2242952" y="2274070"/>
            <a:ext cx="6318343" cy="4361642"/>
          </a:xfrm>
          <a:prstGeom prst="rect">
            <a:avLst/>
          </a:prstGeom>
        </p:spPr>
      </p:pic>
      <p:pic>
        <p:nvPicPr>
          <p:cNvPr id="11" name="Picture 57">
            <a:extLst>
              <a:ext uri="{FF2B5EF4-FFF2-40B4-BE49-F238E27FC236}">
                <a16:creationId xmlns:a16="http://schemas.microsoft.com/office/drawing/2014/main" id="{7EFBDDD7-7CC0-2868-E7DC-C5F947DF3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558" b="57034"/>
          <a:stretch/>
        </p:blipFill>
        <p:spPr>
          <a:xfrm>
            <a:off x="9085557" y="2214108"/>
            <a:ext cx="1296684" cy="1379018"/>
          </a:xfrm>
          <a:prstGeom prst="rect">
            <a:avLst/>
          </a:prstGeom>
        </p:spPr>
      </p:pic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3B5EED4A-B7C7-0A1A-1CB4-311F0BE6DC1C}"/>
              </a:ext>
            </a:extLst>
          </p:cNvPr>
          <p:cNvSpPr/>
          <p:nvPr/>
        </p:nvSpPr>
        <p:spPr>
          <a:xfrm>
            <a:off x="2102114" y="1616261"/>
            <a:ext cx="1834539" cy="337899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QUANTIFIABLE</a:t>
            </a:r>
          </a:p>
        </p:txBody>
      </p:sp>
      <p:sp>
        <p:nvSpPr>
          <p:cNvPr id="19" name="Rectangle: Rounded Corners 12">
            <a:extLst>
              <a:ext uri="{FF2B5EF4-FFF2-40B4-BE49-F238E27FC236}">
                <a16:creationId xmlns:a16="http://schemas.microsoft.com/office/drawing/2014/main" id="{F7FFD182-69AF-0725-8243-EEAEFEB7E0FD}"/>
              </a:ext>
            </a:extLst>
          </p:cNvPr>
          <p:cNvSpPr/>
          <p:nvPr/>
        </p:nvSpPr>
        <p:spPr>
          <a:xfrm>
            <a:off x="4917675" y="1625760"/>
            <a:ext cx="1834539" cy="337899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COMPARABLE</a:t>
            </a:r>
          </a:p>
        </p:txBody>
      </p:sp>
      <p:sp>
        <p:nvSpPr>
          <p:cNvPr id="21" name="Rectangle: Rounded Corners 14">
            <a:extLst>
              <a:ext uri="{FF2B5EF4-FFF2-40B4-BE49-F238E27FC236}">
                <a16:creationId xmlns:a16="http://schemas.microsoft.com/office/drawing/2014/main" id="{D60900AE-2381-7E20-6637-3B3F95BAB200}"/>
              </a:ext>
            </a:extLst>
          </p:cNvPr>
          <p:cNvSpPr/>
          <p:nvPr/>
        </p:nvSpPr>
        <p:spPr>
          <a:xfrm>
            <a:off x="7644027" y="1625759"/>
            <a:ext cx="1834539" cy="337899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VERIFIABLE</a:t>
            </a:r>
          </a:p>
        </p:txBody>
      </p:sp>
      <p:cxnSp>
        <p:nvCxnSpPr>
          <p:cNvPr id="22" name="Straight Connector 25">
            <a:extLst>
              <a:ext uri="{FF2B5EF4-FFF2-40B4-BE49-F238E27FC236}">
                <a16:creationId xmlns:a16="http://schemas.microsoft.com/office/drawing/2014/main" id="{39E26560-98F6-2116-BD24-9DEB48E67F45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>
          <a:xfrm flipV="1">
            <a:off x="6752214" y="1794709"/>
            <a:ext cx="891813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: Rounded Corners 26">
            <a:extLst>
              <a:ext uri="{FF2B5EF4-FFF2-40B4-BE49-F238E27FC236}">
                <a16:creationId xmlns:a16="http://schemas.microsoft.com/office/drawing/2014/main" id="{6D6211BF-8E90-47CB-2BA2-8BD61A5CBE93}"/>
              </a:ext>
            </a:extLst>
          </p:cNvPr>
          <p:cNvSpPr/>
          <p:nvPr/>
        </p:nvSpPr>
        <p:spPr>
          <a:xfrm>
            <a:off x="7198120" y="1456032"/>
            <a:ext cx="3683140" cy="81803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9" name="Straight Connector 24">
            <a:extLst>
              <a:ext uri="{FF2B5EF4-FFF2-40B4-BE49-F238E27FC236}">
                <a16:creationId xmlns:a16="http://schemas.microsoft.com/office/drawing/2014/main" id="{9FAB8BBA-B346-E941-6ECF-57D5030B906F}"/>
              </a:ext>
            </a:extLst>
          </p:cNvPr>
          <p:cNvCxnSpPr>
            <a:cxnSpLocks/>
          </p:cNvCxnSpPr>
          <p:nvPr/>
        </p:nvCxnSpPr>
        <p:spPr>
          <a:xfrm>
            <a:off x="3936653" y="1775711"/>
            <a:ext cx="981022" cy="94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5">
            <a:extLst>
              <a:ext uri="{FF2B5EF4-FFF2-40B4-BE49-F238E27FC236}">
                <a16:creationId xmlns:a16="http://schemas.microsoft.com/office/drawing/2014/main" id="{75460430-1D79-CA30-F9BE-46F29D1A78D7}"/>
              </a:ext>
            </a:extLst>
          </p:cNvPr>
          <p:cNvSpPr txBox="1"/>
          <p:nvPr/>
        </p:nvSpPr>
        <p:spPr>
          <a:xfrm>
            <a:off x="3107548" y="2546067"/>
            <a:ext cx="791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2">
                    <a:lumMod val="75000"/>
                  </a:schemeClr>
                </a:solidFill>
                <a:latin typeface="Gilroy Light" panose="00000400000000000000" pitchFamily="50" charset="0"/>
              </a:rPr>
              <a:t>control</a:t>
            </a:r>
          </a:p>
        </p:txBody>
      </p:sp>
      <p:sp>
        <p:nvSpPr>
          <p:cNvPr id="39" name="TextBox 25">
            <a:extLst>
              <a:ext uri="{FF2B5EF4-FFF2-40B4-BE49-F238E27FC236}">
                <a16:creationId xmlns:a16="http://schemas.microsoft.com/office/drawing/2014/main" id="{9EDF012D-5A61-FAFA-7BD6-276A6C57443D}"/>
              </a:ext>
            </a:extLst>
          </p:cNvPr>
          <p:cNvSpPr txBox="1"/>
          <p:nvPr/>
        </p:nvSpPr>
        <p:spPr>
          <a:xfrm>
            <a:off x="4951167" y="2565063"/>
            <a:ext cx="901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2">
                    <a:lumMod val="75000"/>
                  </a:schemeClr>
                </a:solidFill>
                <a:latin typeface="Gilroy Light" panose="00000400000000000000" pitchFamily="50" charset="0"/>
              </a:rPr>
              <a:t>restored</a:t>
            </a:r>
          </a:p>
        </p:txBody>
      </p:sp>
    </p:spTree>
    <p:extLst>
      <p:ext uri="{BB962C8B-B14F-4D97-AF65-F5344CB8AC3E}">
        <p14:creationId xmlns:p14="http://schemas.microsoft.com/office/powerpoint/2010/main" val="157105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9DBA3762-D18E-36EB-2CAF-BD8C604FFC5C}"/>
              </a:ext>
            </a:extLst>
          </p:cNvPr>
          <p:cNvSpPr txBox="1">
            <a:spLocks/>
          </p:cNvSpPr>
          <p:nvPr/>
        </p:nvSpPr>
        <p:spPr>
          <a:xfrm>
            <a:off x="48513" y="-61712"/>
            <a:ext cx="10924287" cy="747512"/>
          </a:xfrm>
          <a:prstGeom prst="rect">
            <a:avLst/>
          </a:prstGeom>
        </p:spPr>
        <p:txBody>
          <a:bodyPr vert="horz" wrap="square" lIns="0" tIns="374523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8581"/>
                </a:solidFill>
                <a:latin typeface="Gilroy Medium" panose="00000600000000000000" pitchFamily="50" charset="0"/>
                <a:ea typeface="+mj-ea"/>
                <a:cs typeface="+mj-cs"/>
              </a:defRPr>
            </a:lvl1pPr>
          </a:lstStyle>
          <a:p>
            <a:pPr marL="144145">
              <a:lnSpc>
                <a:spcPct val="100000"/>
              </a:lnSpc>
              <a:spcBef>
                <a:spcPts val="95"/>
              </a:spcBef>
              <a:tabLst>
                <a:tab pos="5113020" algn="l"/>
                <a:tab pos="6416675" algn="l"/>
              </a:tabLst>
            </a:pPr>
            <a:r>
              <a:rPr lang="es-ES" sz="2400" spc="-10"/>
              <a:t>Importance of experimental design</a:t>
            </a:r>
            <a:endParaRPr lang="es-ES" sz="2400" dirty="0" err="1"/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3B5EED4A-B7C7-0A1A-1CB4-311F0BE6DC1C}"/>
              </a:ext>
            </a:extLst>
          </p:cNvPr>
          <p:cNvSpPr/>
          <p:nvPr/>
        </p:nvSpPr>
        <p:spPr>
          <a:xfrm>
            <a:off x="2020632" y="1227712"/>
            <a:ext cx="1834539" cy="337899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QUANTIFIABLE</a:t>
            </a:r>
          </a:p>
        </p:txBody>
      </p:sp>
      <p:sp>
        <p:nvSpPr>
          <p:cNvPr id="19" name="Rectangle: Rounded Corners 12">
            <a:extLst>
              <a:ext uri="{FF2B5EF4-FFF2-40B4-BE49-F238E27FC236}">
                <a16:creationId xmlns:a16="http://schemas.microsoft.com/office/drawing/2014/main" id="{F7FFD182-69AF-0725-8243-EEAEFEB7E0FD}"/>
              </a:ext>
            </a:extLst>
          </p:cNvPr>
          <p:cNvSpPr/>
          <p:nvPr/>
        </p:nvSpPr>
        <p:spPr>
          <a:xfrm>
            <a:off x="4836193" y="1237211"/>
            <a:ext cx="1834539" cy="337899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COMPARABLE</a:t>
            </a:r>
          </a:p>
        </p:txBody>
      </p:sp>
      <p:sp>
        <p:nvSpPr>
          <p:cNvPr id="21" name="Rectangle: Rounded Corners 14">
            <a:extLst>
              <a:ext uri="{FF2B5EF4-FFF2-40B4-BE49-F238E27FC236}">
                <a16:creationId xmlns:a16="http://schemas.microsoft.com/office/drawing/2014/main" id="{D60900AE-2381-7E20-6637-3B3F95BAB200}"/>
              </a:ext>
            </a:extLst>
          </p:cNvPr>
          <p:cNvSpPr/>
          <p:nvPr/>
        </p:nvSpPr>
        <p:spPr>
          <a:xfrm>
            <a:off x="7562545" y="1237210"/>
            <a:ext cx="1834539" cy="337899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VERIFIABLE</a:t>
            </a:r>
          </a:p>
        </p:txBody>
      </p:sp>
      <p:cxnSp>
        <p:nvCxnSpPr>
          <p:cNvPr id="22" name="Straight Connector 25">
            <a:extLst>
              <a:ext uri="{FF2B5EF4-FFF2-40B4-BE49-F238E27FC236}">
                <a16:creationId xmlns:a16="http://schemas.microsoft.com/office/drawing/2014/main" id="{39E26560-98F6-2116-BD24-9DEB48E67F45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>
          <a:xfrm flipV="1">
            <a:off x="6670732" y="1406160"/>
            <a:ext cx="891813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4">
            <a:extLst>
              <a:ext uri="{FF2B5EF4-FFF2-40B4-BE49-F238E27FC236}">
                <a16:creationId xmlns:a16="http://schemas.microsoft.com/office/drawing/2014/main" id="{9FAB8BBA-B346-E941-6ECF-57D5030B906F}"/>
              </a:ext>
            </a:extLst>
          </p:cNvPr>
          <p:cNvCxnSpPr>
            <a:cxnSpLocks/>
          </p:cNvCxnSpPr>
          <p:nvPr/>
        </p:nvCxnSpPr>
        <p:spPr>
          <a:xfrm>
            <a:off x="3855171" y="1387162"/>
            <a:ext cx="981022" cy="94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8">
            <a:extLst>
              <a:ext uri="{FF2B5EF4-FFF2-40B4-BE49-F238E27FC236}">
                <a16:creationId xmlns:a16="http://schemas.microsoft.com/office/drawing/2014/main" id="{D2C51A19-C201-5117-B04B-D112F7826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3" y="2098023"/>
            <a:ext cx="11837098" cy="4681929"/>
          </a:xfrm>
          <a:prstGeom prst="rect">
            <a:avLst/>
          </a:prstGeom>
        </p:spPr>
      </p:pic>
      <p:sp>
        <p:nvSpPr>
          <p:cNvPr id="3" name="Rectangle: Rounded Corners 26">
            <a:extLst>
              <a:ext uri="{FF2B5EF4-FFF2-40B4-BE49-F238E27FC236}">
                <a16:creationId xmlns:a16="http://schemas.microsoft.com/office/drawing/2014/main" id="{740393F2-A693-DEE0-2CF1-94424CC10287}"/>
              </a:ext>
            </a:extLst>
          </p:cNvPr>
          <p:cNvSpPr/>
          <p:nvPr/>
        </p:nvSpPr>
        <p:spPr>
          <a:xfrm>
            <a:off x="7116638" y="978143"/>
            <a:ext cx="3683140" cy="81803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2983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9DBA3762-D18E-36EB-2CAF-BD8C604FFC5C}"/>
              </a:ext>
            </a:extLst>
          </p:cNvPr>
          <p:cNvSpPr txBox="1">
            <a:spLocks/>
          </p:cNvSpPr>
          <p:nvPr/>
        </p:nvSpPr>
        <p:spPr>
          <a:xfrm>
            <a:off x="48513" y="-61712"/>
            <a:ext cx="10924287" cy="747512"/>
          </a:xfrm>
          <a:prstGeom prst="rect">
            <a:avLst/>
          </a:prstGeom>
        </p:spPr>
        <p:txBody>
          <a:bodyPr vert="horz" wrap="square" lIns="0" tIns="374523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8581"/>
                </a:solidFill>
                <a:latin typeface="Gilroy Medium" panose="00000600000000000000" pitchFamily="50" charset="0"/>
                <a:ea typeface="+mj-ea"/>
                <a:cs typeface="+mj-cs"/>
              </a:defRPr>
            </a:lvl1pPr>
          </a:lstStyle>
          <a:p>
            <a:pPr marL="144145">
              <a:lnSpc>
                <a:spcPct val="100000"/>
              </a:lnSpc>
              <a:spcBef>
                <a:spcPts val="95"/>
              </a:spcBef>
              <a:tabLst>
                <a:tab pos="5113020" algn="l"/>
                <a:tab pos="6416675" algn="l"/>
              </a:tabLst>
            </a:pPr>
            <a:r>
              <a:rPr lang="es-ES" sz="2400" spc="-10" dirty="0" err="1"/>
              <a:t>An</a:t>
            </a:r>
            <a:r>
              <a:rPr lang="es-ES" sz="2400" spc="-10" dirty="0"/>
              <a:t> </a:t>
            </a:r>
            <a:r>
              <a:rPr lang="es-ES" sz="2400" spc="-10" dirty="0" err="1"/>
              <a:t>example</a:t>
            </a:r>
            <a:r>
              <a:rPr lang="es-ES" sz="2400" spc="-10" dirty="0"/>
              <a:t>: </a:t>
            </a:r>
            <a:r>
              <a:rPr lang="es-ES" sz="2400" spc="-10" dirty="0" err="1"/>
              <a:t>restoration</a:t>
            </a:r>
            <a:r>
              <a:rPr lang="es-ES" sz="2400" spc="-10" dirty="0"/>
              <a:t> </a:t>
            </a:r>
            <a:r>
              <a:rPr lang="es-ES" sz="2400" spc="-10" dirty="0" err="1"/>
              <a:t>project</a:t>
            </a:r>
            <a:r>
              <a:rPr lang="es-ES" sz="2400" spc="-10" dirty="0"/>
              <a:t> in a </a:t>
            </a:r>
            <a:r>
              <a:rPr lang="es-ES" sz="2400" spc="-10" dirty="0" err="1"/>
              <a:t>farm</a:t>
            </a:r>
            <a:endParaRPr lang="es-ES" sz="24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066ABCC-0511-3E22-480D-CA3A506530D2}"/>
              </a:ext>
            </a:extLst>
          </p:cNvPr>
          <p:cNvSpPr txBox="1"/>
          <p:nvPr/>
        </p:nvSpPr>
        <p:spPr>
          <a:xfrm>
            <a:off x="285732" y="1839164"/>
            <a:ext cx="32954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ilroy Light" panose="00000400000000000000" pitchFamily="50" charset="0"/>
              </a:rPr>
              <a:t>Interventions</a:t>
            </a:r>
          </a:p>
          <a:p>
            <a:endParaRPr lang="en-US" sz="1400" dirty="0">
              <a:latin typeface="Gilroy Light" panose="00000400000000000000" pitchFamily="50" charset="0"/>
            </a:endParaRPr>
          </a:p>
          <a:p>
            <a:r>
              <a:rPr lang="en-US" sz="1400" dirty="0">
                <a:latin typeface="Gilroy Light" panose="00000400000000000000" pitchFamily="50" charset="0"/>
              </a:rPr>
              <a:t>Soil covered +10 months</a:t>
            </a:r>
          </a:p>
          <a:p>
            <a:r>
              <a:rPr lang="en-US" sz="1400" dirty="0">
                <a:latin typeface="Gilroy Light" panose="00000400000000000000" pitchFamily="50" charset="0"/>
              </a:rPr>
              <a:t>30% reduction pesticides</a:t>
            </a:r>
          </a:p>
          <a:p>
            <a:r>
              <a:rPr lang="en-US" sz="1400" dirty="0">
                <a:latin typeface="Gilroy Light" panose="00000400000000000000" pitchFamily="50" charset="0"/>
              </a:rPr>
              <a:t>Phase out herbicides</a:t>
            </a:r>
          </a:p>
          <a:p>
            <a:r>
              <a:rPr lang="en-US" sz="1400" dirty="0">
                <a:latin typeface="Gilroy Light" panose="00000400000000000000" pitchFamily="50" charset="0"/>
              </a:rPr>
              <a:t>5% farm with ecological infrastructures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18F5E5C-99F3-D566-33CC-9A3B22F83396}"/>
              </a:ext>
            </a:extLst>
          </p:cNvPr>
          <p:cNvSpPr txBox="1"/>
          <p:nvPr/>
        </p:nvSpPr>
        <p:spPr>
          <a:xfrm>
            <a:off x="3935071" y="1818623"/>
            <a:ext cx="329546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ilroy Light" panose="00000400000000000000" pitchFamily="50" charset="0"/>
              </a:rPr>
              <a:t>Basket of metrics</a:t>
            </a:r>
          </a:p>
          <a:p>
            <a:endParaRPr lang="en-US" sz="1400" dirty="0">
              <a:latin typeface="Gilroy Light" panose="00000400000000000000" pitchFamily="50" charset="0"/>
            </a:endParaRPr>
          </a:p>
          <a:p>
            <a:r>
              <a:rPr lang="en-US" sz="1400" dirty="0">
                <a:latin typeface="Gilroy Light" panose="00000400000000000000" pitchFamily="50" charset="0"/>
              </a:rPr>
              <a:t>Soil biodiversity </a:t>
            </a:r>
          </a:p>
          <a:p>
            <a:r>
              <a:rPr lang="en-US" sz="1400" dirty="0">
                <a:latin typeface="Gilroy Light" panose="00000400000000000000" pitchFamily="50" charset="0"/>
              </a:rPr>
              <a:t>Pollinators</a:t>
            </a:r>
          </a:p>
          <a:p>
            <a:r>
              <a:rPr lang="en-US" sz="1400" dirty="0">
                <a:latin typeface="Gilroy Light" panose="00000400000000000000" pitchFamily="50" charset="0"/>
              </a:rPr>
              <a:t>Flora</a:t>
            </a:r>
          </a:p>
          <a:p>
            <a:r>
              <a:rPr lang="en-US" sz="1400" dirty="0">
                <a:latin typeface="Gilroy Light" panose="00000400000000000000" pitchFamily="50" charset="0"/>
              </a:rPr>
              <a:t>Arthropods</a:t>
            </a:r>
          </a:p>
          <a:p>
            <a:r>
              <a:rPr lang="en-US" sz="1400" dirty="0">
                <a:latin typeface="Gilroy Light" panose="00000400000000000000" pitchFamily="50" charset="0"/>
              </a:rPr>
              <a:t>Nesting birds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7E43AD-871A-3FB3-B1B6-84604289FB91}"/>
              </a:ext>
            </a:extLst>
          </p:cNvPr>
          <p:cNvSpPr txBox="1"/>
          <p:nvPr/>
        </p:nvSpPr>
        <p:spPr>
          <a:xfrm>
            <a:off x="6207691" y="1837323"/>
            <a:ext cx="329546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ilroy Light" panose="00000400000000000000" pitchFamily="50" charset="0"/>
              </a:rPr>
              <a:t>Methodology used</a:t>
            </a:r>
          </a:p>
          <a:p>
            <a:endParaRPr lang="en-US" sz="1400" dirty="0">
              <a:latin typeface="Gilroy Light" panose="00000400000000000000" pitchFamily="50" charset="0"/>
            </a:endParaRPr>
          </a:p>
          <a:p>
            <a:r>
              <a:rPr lang="en-US" sz="1400" dirty="0">
                <a:latin typeface="Gilroy Light" panose="00000400000000000000" pitchFamily="50" charset="0"/>
              </a:rPr>
              <a:t>DNA barcoding</a:t>
            </a:r>
          </a:p>
          <a:p>
            <a:r>
              <a:rPr lang="en-US" sz="1400" dirty="0">
                <a:latin typeface="Gilroy Light" panose="00000400000000000000" pitchFamily="50" charset="0"/>
              </a:rPr>
              <a:t>Pollinator traps</a:t>
            </a:r>
          </a:p>
          <a:p>
            <a:r>
              <a:rPr lang="en-US" sz="1400" dirty="0">
                <a:latin typeface="Gilroy Light" panose="00000400000000000000" pitchFamily="50" charset="0"/>
              </a:rPr>
              <a:t>Flora counting</a:t>
            </a:r>
          </a:p>
          <a:p>
            <a:r>
              <a:rPr lang="en-US" sz="1400" dirty="0">
                <a:latin typeface="Gilroy Light" panose="00000400000000000000" pitchFamily="50" charset="0"/>
              </a:rPr>
              <a:t>Arthropods </a:t>
            </a:r>
            <a:r>
              <a:rPr lang="en-US" sz="1400" dirty="0" err="1">
                <a:latin typeface="Gilroy Light" panose="00000400000000000000" pitchFamily="50" charset="0"/>
              </a:rPr>
              <a:t>vaccum</a:t>
            </a:r>
            <a:endParaRPr lang="en-US" sz="1400" dirty="0">
              <a:latin typeface="Gilroy Light" panose="00000400000000000000" pitchFamily="50" charset="0"/>
            </a:endParaRPr>
          </a:p>
          <a:p>
            <a:r>
              <a:rPr lang="en-US" sz="1400" dirty="0">
                <a:latin typeface="Gilroy Light" panose="00000400000000000000" pitchFamily="50" charset="0"/>
              </a:rPr>
              <a:t>Automatic audio recording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2991B71-51B8-8D2D-DA0D-A7E5DEFA781C}"/>
              </a:ext>
            </a:extLst>
          </p:cNvPr>
          <p:cNvSpPr txBox="1"/>
          <p:nvPr/>
        </p:nvSpPr>
        <p:spPr>
          <a:xfrm>
            <a:off x="10674806" y="1837323"/>
            <a:ext cx="136029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ilroy Light" panose="00000400000000000000" pitchFamily="50" charset="0"/>
              </a:rPr>
              <a:t>Metrics</a:t>
            </a:r>
          </a:p>
          <a:p>
            <a:r>
              <a:rPr lang="en-US" sz="1400" dirty="0">
                <a:latin typeface="Gilroy Light" panose="00000400000000000000" pitchFamily="50" charset="0"/>
              </a:rPr>
              <a:t>(diversity index)</a:t>
            </a:r>
          </a:p>
          <a:p>
            <a:endParaRPr lang="en-US" sz="500" dirty="0">
              <a:latin typeface="Gilroy Light" panose="00000400000000000000" pitchFamily="50" charset="0"/>
            </a:endParaRPr>
          </a:p>
          <a:p>
            <a:r>
              <a:rPr lang="en-US" sz="1400" dirty="0">
                <a:latin typeface="Gilroy Light" panose="00000400000000000000" pitchFamily="50" charset="0"/>
              </a:rPr>
              <a:t>Richness</a:t>
            </a:r>
          </a:p>
          <a:p>
            <a:r>
              <a:rPr lang="en-US" sz="1400" dirty="0">
                <a:latin typeface="Gilroy Light" panose="00000400000000000000" pitchFamily="50" charset="0"/>
              </a:rPr>
              <a:t>Abundance</a:t>
            </a:r>
          </a:p>
          <a:p>
            <a:r>
              <a:rPr lang="en-US" sz="1400" dirty="0">
                <a:latin typeface="Gilroy Light" panose="00000400000000000000" pitchFamily="50" charset="0"/>
              </a:rPr>
              <a:t>Interest</a:t>
            </a:r>
          </a:p>
        </p:txBody>
      </p:sp>
      <p:sp>
        <p:nvSpPr>
          <p:cNvPr id="8" name="Flecha abajo 7">
            <a:extLst>
              <a:ext uri="{FF2B5EF4-FFF2-40B4-BE49-F238E27FC236}">
                <a16:creationId xmlns:a16="http://schemas.microsoft.com/office/drawing/2014/main" id="{AE8EC26C-17FA-A17C-90D8-5DDC83DFC8A9}"/>
              </a:ext>
            </a:extLst>
          </p:cNvPr>
          <p:cNvSpPr/>
          <p:nvPr/>
        </p:nvSpPr>
        <p:spPr>
          <a:xfrm rot="16200000">
            <a:off x="3401328" y="2384681"/>
            <a:ext cx="297677" cy="293958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abajo 8">
            <a:extLst>
              <a:ext uri="{FF2B5EF4-FFF2-40B4-BE49-F238E27FC236}">
                <a16:creationId xmlns:a16="http://schemas.microsoft.com/office/drawing/2014/main" id="{E08C3BE9-87D9-1234-3146-BEE339423444}"/>
              </a:ext>
            </a:extLst>
          </p:cNvPr>
          <p:cNvSpPr/>
          <p:nvPr/>
        </p:nvSpPr>
        <p:spPr>
          <a:xfrm rot="16200000">
            <a:off x="5746408" y="2387521"/>
            <a:ext cx="297677" cy="293958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 abajo 9">
            <a:extLst>
              <a:ext uri="{FF2B5EF4-FFF2-40B4-BE49-F238E27FC236}">
                <a16:creationId xmlns:a16="http://schemas.microsoft.com/office/drawing/2014/main" id="{A8759774-DECF-D97A-A0FC-F88A2C8298A7}"/>
              </a:ext>
            </a:extLst>
          </p:cNvPr>
          <p:cNvSpPr/>
          <p:nvPr/>
        </p:nvSpPr>
        <p:spPr>
          <a:xfrm rot="16200000">
            <a:off x="8274649" y="2383762"/>
            <a:ext cx="297677" cy="293958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Left Brace 42">
            <a:extLst>
              <a:ext uri="{FF2B5EF4-FFF2-40B4-BE49-F238E27FC236}">
                <a16:creationId xmlns:a16="http://schemas.microsoft.com/office/drawing/2014/main" id="{3F417E34-1AEE-83A2-8EAA-525A8AD82E98}"/>
              </a:ext>
            </a:extLst>
          </p:cNvPr>
          <p:cNvSpPr/>
          <p:nvPr/>
        </p:nvSpPr>
        <p:spPr>
          <a:xfrm rot="16200000">
            <a:off x="7768868" y="-340862"/>
            <a:ext cx="297679" cy="7867458"/>
          </a:xfrm>
          <a:prstGeom prst="leftBrace">
            <a:avLst>
              <a:gd name="adj1" fmla="val 78284"/>
              <a:gd name="adj2" fmla="val 50000"/>
            </a:avLst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675E44B-27E8-F50A-FA18-A4D6977FCB46}"/>
              </a:ext>
            </a:extLst>
          </p:cNvPr>
          <p:cNvSpPr txBox="1"/>
          <p:nvPr/>
        </p:nvSpPr>
        <p:spPr>
          <a:xfrm>
            <a:off x="5427287" y="3786720"/>
            <a:ext cx="51539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ilroy Light" panose="00000400000000000000" pitchFamily="50" charset="0"/>
              </a:rPr>
              <a:t>experimental design</a:t>
            </a:r>
          </a:p>
          <a:p>
            <a:pPr algn="ctr"/>
            <a:endParaRPr lang="en-US" sz="900" dirty="0">
              <a:latin typeface="Gilroy Light" panose="00000400000000000000" pitchFamily="50" charset="0"/>
            </a:endParaRPr>
          </a:p>
          <a:p>
            <a:pPr algn="ctr"/>
            <a:r>
              <a:rPr lang="en-US" sz="1400" dirty="0">
                <a:latin typeface="Gilroy Light" panose="00000400000000000000" pitchFamily="50" charset="0"/>
              </a:rPr>
              <a:t>Measured farm + control plot/farm for 3 years</a:t>
            </a:r>
          </a:p>
          <a:p>
            <a:pPr algn="ctr"/>
            <a:r>
              <a:rPr lang="en-US" sz="1400" dirty="0">
                <a:latin typeface="Gilroy Light" panose="00000400000000000000" pitchFamily="50" charset="0"/>
              </a:rPr>
              <a:t>Intra-annual comparison! (measured in %: 1% = 1 biodiversity unit)</a:t>
            </a:r>
          </a:p>
        </p:txBody>
      </p:sp>
      <p:sp>
        <p:nvSpPr>
          <p:cNvPr id="13" name="Flecha abajo 12">
            <a:extLst>
              <a:ext uri="{FF2B5EF4-FFF2-40B4-BE49-F238E27FC236}">
                <a16:creationId xmlns:a16="http://schemas.microsoft.com/office/drawing/2014/main" id="{F34DBE47-F6CD-2BA9-8D77-1C87E211FAEE}"/>
              </a:ext>
            </a:extLst>
          </p:cNvPr>
          <p:cNvSpPr/>
          <p:nvPr/>
        </p:nvSpPr>
        <p:spPr>
          <a:xfrm>
            <a:off x="7855421" y="4810294"/>
            <a:ext cx="297677" cy="293958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ADCF60B-DB72-CFB1-A9FE-4E6A2381F4E8}"/>
              </a:ext>
            </a:extLst>
          </p:cNvPr>
          <p:cNvSpPr txBox="1"/>
          <p:nvPr/>
        </p:nvSpPr>
        <p:spPr>
          <a:xfrm>
            <a:off x="5697136" y="5162539"/>
            <a:ext cx="4280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ilroy Light" panose="00000400000000000000" pitchFamily="50" charset="0"/>
              </a:rPr>
              <a:t>average biodiversity gain / year</a:t>
            </a:r>
          </a:p>
          <a:p>
            <a:pPr algn="ctr"/>
            <a:endParaRPr lang="en-US" sz="1400" b="1" dirty="0">
              <a:latin typeface="Gilroy Light" panose="00000400000000000000" pitchFamily="50" charset="0"/>
            </a:endParaRPr>
          </a:p>
          <a:p>
            <a:pPr algn="ctr"/>
            <a:endParaRPr lang="en-US" sz="1400" b="1" dirty="0">
              <a:latin typeface="Gilroy Light" panose="00000400000000000000" pitchFamily="50" charset="0"/>
            </a:endParaRPr>
          </a:p>
          <a:p>
            <a:pPr algn="ctr"/>
            <a:endParaRPr lang="en-US" sz="1400" dirty="0">
              <a:latin typeface="Gilroy Light" panose="00000400000000000000" pitchFamily="50" charset="0"/>
            </a:endParaRPr>
          </a:p>
        </p:txBody>
      </p:sp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id="{5B7F2B13-A4EE-38C8-6CCE-EDB7C825EDF4}"/>
              </a:ext>
            </a:extLst>
          </p:cNvPr>
          <p:cNvSpPr/>
          <p:nvPr/>
        </p:nvSpPr>
        <p:spPr>
          <a:xfrm>
            <a:off x="3298354" y="1208142"/>
            <a:ext cx="1834539" cy="337899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QUANTIFIABLE</a:t>
            </a:r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E449363A-497F-EFE9-C8CD-1102872D4F68}"/>
              </a:ext>
            </a:extLst>
          </p:cNvPr>
          <p:cNvSpPr/>
          <p:nvPr/>
        </p:nvSpPr>
        <p:spPr>
          <a:xfrm>
            <a:off x="6113915" y="1217641"/>
            <a:ext cx="1834539" cy="337899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COMPARABLE</a:t>
            </a:r>
          </a:p>
        </p:txBody>
      </p:sp>
      <p:sp>
        <p:nvSpPr>
          <p:cNvPr id="17" name="Rectangle: Rounded Corners 14">
            <a:extLst>
              <a:ext uri="{FF2B5EF4-FFF2-40B4-BE49-F238E27FC236}">
                <a16:creationId xmlns:a16="http://schemas.microsoft.com/office/drawing/2014/main" id="{3D2DA545-A2C1-63C8-2E40-DF8E160D2019}"/>
              </a:ext>
            </a:extLst>
          </p:cNvPr>
          <p:cNvSpPr/>
          <p:nvPr/>
        </p:nvSpPr>
        <p:spPr>
          <a:xfrm>
            <a:off x="8840267" y="1217640"/>
            <a:ext cx="1834539" cy="337899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VERIFIABLE</a:t>
            </a:r>
          </a:p>
        </p:txBody>
      </p:sp>
      <p:cxnSp>
        <p:nvCxnSpPr>
          <p:cNvPr id="20" name="Straight Connector 25">
            <a:extLst>
              <a:ext uri="{FF2B5EF4-FFF2-40B4-BE49-F238E27FC236}">
                <a16:creationId xmlns:a16="http://schemas.microsoft.com/office/drawing/2014/main" id="{19A6E1D9-E140-EE43-1700-82B57C08194F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 flipV="1">
            <a:off x="7948454" y="1386590"/>
            <a:ext cx="891813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4">
            <a:extLst>
              <a:ext uri="{FF2B5EF4-FFF2-40B4-BE49-F238E27FC236}">
                <a16:creationId xmlns:a16="http://schemas.microsoft.com/office/drawing/2014/main" id="{4234B422-AF3F-FA67-E0D0-36362D30E577}"/>
              </a:ext>
            </a:extLst>
          </p:cNvPr>
          <p:cNvCxnSpPr>
            <a:cxnSpLocks/>
          </p:cNvCxnSpPr>
          <p:nvPr/>
        </p:nvCxnSpPr>
        <p:spPr>
          <a:xfrm>
            <a:off x="5132893" y="1367592"/>
            <a:ext cx="981022" cy="94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A0415BE-992F-5873-F501-1FC2B01F2398}"/>
              </a:ext>
            </a:extLst>
          </p:cNvPr>
          <p:cNvSpPr txBox="1"/>
          <p:nvPr/>
        </p:nvSpPr>
        <p:spPr>
          <a:xfrm>
            <a:off x="8738866" y="1837323"/>
            <a:ext cx="1633894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ilroy Light" panose="00000400000000000000" pitchFamily="50" charset="0"/>
              </a:rPr>
              <a:t>Evidence</a:t>
            </a:r>
          </a:p>
          <a:p>
            <a:endParaRPr lang="en-US" sz="500" dirty="0">
              <a:latin typeface="Gilroy Light" panose="00000400000000000000" pitchFamily="50" charset="0"/>
            </a:endParaRPr>
          </a:p>
          <a:p>
            <a:r>
              <a:rPr lang="en-US" sz="1400" dirty="0">
                <a:latin typeface="Gilroy Light" panose="00000400000000000000" pitchFamily="50" charset="0"/>
              </a:rPr>
              <a:t>GIS-referenced data</a:t>
            </a:r>
          </a:p>
          <a:p>
            <a:r>
              <a:rPr lang="en-US" sz="1400" dirty="0">
                <a:latin typeface="Gilroy Light" panose="00000400000000000000" pitchFamily="50" charset="0"/>
              </a:rPr>
              <a:t>DNA report</a:t>
            </a:r>
          </a:p>
          <a:p>
            <a:r>
              <a:rPr lang="en-US" sz="1400" dirty="0">
                <a:latin typeface="Gilroy Light" panose="00000400000000000000" pitchFamily="50" charset="0"/>
              </a:rPr>
              <a:t>High-res pics</a:t>
            </a:r>
          </a:p>
          <a:p>
            <a:r>
              <a:rPr lang="en-US" sz="1400" dirty="0">
                <a:latin typeface="Gilroy Light" panose="00000400000000000000" pitchFamily="50" charset="0"/>
              </a:rPr>
              <a:t>Preserved specimens</a:t>
            </a:r>
          </a:p>
          <a:p>
            <a:r>
              <a:rPr lang="en-US" sz="1400" dirty="0">
                <a:latin typeface="Gilroy Light" panose="00000400000000000000" pitchFamily="50" charset="0"/>
              </a:rPr>
              <a:t>Audio records</a:t>
            </a:r>
          </a:p>
        </p:txBody>
      </p:sp>
      <p:sp>
        <p:nvSpPr>
          <p:cNvPr id="25" name="Flecha abajo 24">
            <a:extLst>
              <a:ext uri="{FF2B5EF4-FFF2-40B4-BE49-F238E27FC236}">
                <a16:creationId xmlns:a16="http://schemas.microsoft.com/office/drawing/2014/main" id="{F07ACA88-5471-2386-1B18-716D20A6E98D}"/>
              </a:ext>
            </a:extLst>
          </p:cNvPr>
          <p:cNvSpPr/>
          <p:nvPr/>
        </p:nvSpPr>
        <p:spPr>
          <a:xfrm rot="16200000">
            <a:off x="10285413" y="2387521"/>
            <a:ext cx="297677" cy="293958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63AEE91-F700-D4AB-72EC-FA3485A0F25C}"/>
              </a:ext>
            </a:extLst>
          </p:cNvPr>
          <p:cNvSpPr txBox="1"/>
          <p:nvPr/>
        </p:nvSpPr>
        <p:spPr>
          <a:xfrm>
            <a:off x="4894294" y="5872823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Gilroy Light" panose="00000400000000000000" pitchFamily="50" charset="0"/>
              </a:rPr>
              <a:t>a</a:t>
            </a:r>
            <a:r>
              <a:rPr lang="en-US" sz="1800" b="1" dirty="0">
                <a:latin typeface="Gilroy Light" panose="00000400000000000000" pitchFamily="50" charset="0"/>
              </a:rPr>
              <a:t>verage biodiversity gain for the 3 years</a:t>
            </a:r>
          </a:p>
        </p:txBody>
      </p:sp>
      <p:sp>
        <p:nvSpPr>
          <p:cNvPr id="28" name="Flecha abajo 27">
            <a:extLst>
              <a:ext uri="{FF2B5EF4-FFF2-40B4-BE49-F238E27FC236}">
                <a16:creationId xmlns:a16="http://schemas.microsoft.com/office/drawing/2014/main" id="{E97029A5-43EB-5D36-EC3D-0657A0DE0DD3}"/>
              </a:ext>
            </a:extLst>
          </p:cNvPr>
          <p:cNvSpPr/>
          <p:nvPr/>
        </p:nvSpPr>
        <p:spPr>
          <a:xfrm>
            <a:off x="7855419" y="5549722"/>
            <a:ext cx="297677" cy="293958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463B5CF-02B1-6A0F-0D62-432B39E1FBF3}"/>
              </a:ext>
            </a:extLst>
          </p:cNvPr>
          <p:cNvSpPr txBox="1"/>
          <p:nvPr/>
        </p:nvSpPr>
        <p:spPr>
          <a:xfrm>
            <a:off x="648839" y="4377523"/>
            <a:ext cx="40339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Gilroy Light" panose="00000400000000000000" pitchFamily="50" charset="0"/>
              </a:rPr>
              <a:t>If we come up with a standardized unit of measurement for biodiversity, do we reduce the uncertainty for biodiversity investment?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06B9A6E-C360-A613-09B9-9AC57391E8BE}"/>
              </a:ext>
            </a:extLst>
          </p:cNvPr>
          <p:cNvSpPr txBox="1"/>
          <p:nvPr/>
        </p:nvSpPr>
        <p:spPr>
          <a:xfrm>
            <a:off x="725381" y="5813644"/>
            <a:ext cx="4033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Gilroy Light" panose="00000400000000000000" pitchFamily="50" charset="0"/>
              </a:rPr>
              <a:t>Money does not like uncertainty!</a:t>
            </a:r>
          </a:p>
        </p:txBody>
      </p:sp>
      <p:sp>
        <p:nvSpPr>
          <p:cNvPr id="32" name="CuadroTexto 2">
            <a:extLst>
              <a:ext uri="{FF2B5EF4-FFF2-40B4-BE49-F238E27FC236}">
                <a16:creationId xmlns:a16="http://schemas.microsoft.com/office/drawing/2014/main" id="{A3204DE1-EF39-FD6F-2EC7-33DAF8C6C37D}"/>
              </a:ext>
            </a:extLst>
          </p:cNvPr>
          <p:cNvSpPr txBox="1"/>
          <p:nvPr/>
        </p:nvSpPr>
        <p:spPr>
          <a:xfrm>
            <a:off x="9593082" y="3028476"/>
            <a:ext cx="3057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500" b="1" dirty="0" err="1">
                <a:solidFill>
                  <a:schemeClr val="accent2">
                    <a:lumMod val="75000"/>
                  </a:schemeClr>
                </a:solidFill>
              </a:rPr>
              <a:t>Vm</a:t>
            </a: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</a:rPr>
              <a:t> = (AIR)^(1/3)</a:t>
            </a:r>
          </a:p>
          <a:p>
            <a:pPr algn="ctr"/>
            <a:r>
              <a:rPr lang="en-GB" sz="1500" b="1" dirty="0">
                <a:solidFill>
                  <a:schemeClr val="accent2">
                    <a:lumMod val="75000"/>
                  </a:schemeClr>
                </a:solidFill>
              </a:rPr>
              <a:t>One single unit</a:t>
            </a:r>
          </a:p>
        </p:txBody>
      </p:sp>
    </p:spTree>
    <p:extLst>
      <p:ext uri="{BB962C8B-B14F-4D97-AF65-F5344CB8AC3E}">
        <p14:creationId xmlns:p14="http://schemas.microsoft.com/office/powerpoint/2010/main" val="138635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/>
      <p:bldP spid="15" grpId="0" animBg="1"/>
      <p:bldP spid="16" grpId="0" animBg="1"/>
      <p:bldP spid="17" grpId="0" animBg="1"/>
      <p:bldP spid="24" grpId="0"/>
      <p:bldP spid="25" grpId="0" animBg="1"/>
      <p:bldP spid="27" grpId="0"/>
      <p:bldP spid="28" grpId="0" animBg="1"/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53E7AD08-ECE5-0622-7D39-F84643A8B9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26" y="351635"/>
            <a:ext cx="7772400" cy="3134766"/>
          </a:xfrm>
          <a:prstGeom prst="rect">
            <a:avLst/>
          </a:prstGeom>
        </p:spPr>
      </p:pic>
      <p:pic>
        <p:nvPicPr>
          <p:cNvPr id="14" name="Imagen 13" descr="Una captura de pantalla de un celular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229D39AE-EF27-C3F4-2AAC-AC04A788E7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25" y="3564594"/>
            <a:ext cx="4046295" cy="2137204"/>
          </a:xfrm>
          <a:prstGeom prst="rect">
            <a:avLst/>
          </a:prstGeom>
        </p:spPr>
      </p:pic>
      <p:pic>
        <p:nvPicPr>
          <p:cNvPr id="15" name="Imagen 14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39554927-A765-0632-BCBE-88FC332721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407" y="3564594"/>
            <a:ext cx="3639019" cy="215047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3447F06-C52A-D3A2-B4C7-6B8FD0032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7464" y="5988044"/>
            <a:ext cx="8221016" cy="667628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2400" dirty="0">
                <a:solidFill>
                  <a:srgbClr val="008581"/>
                </a:solidFill>
                <a:latin typeface="Gilroy Medium" panose="00000600000000000000" pitchFamily="50" charset="0"/>
                <a:ea typeface="+mj-ea"/>
                <a:cs typeface="+mj-cs"/>
              </a:rPr>
              <a:t>31 years working for biodiversity conservation!</a:t>
            </a:r>
          </a:p>
        </p:txBody>
      </p:sp>
    </p:spTree>
    <p:extLst>
      <p:ext uri="{BB962C8B-B14F-4D97-AF65-F5344CB8AC3E}">
        <p14:creationId xmlns:p14="http://schemas.microsoft.com/office/powerpoint/2010/main" val="1267650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D586FD-97A8-E015-4850-132E78524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57B638-DB1E-77C2-4E7A-7A682579B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-14237"/>
            <a:ext cx="12550467" cy="693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67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D586FD-97A8-E015-4850-132E78524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86AF415-D2AD-4AF4-621D-79F4C376DC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901" y="0"/>
            <a:ext cx="12205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61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D586FD-97A8-E015-4850-132E78524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4902F7-0B38-FC96-6B08-7774519361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61012" y="-2560483"/>
            <a:ext cx="9053225" cy="121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96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D586FD-97A8-E015-4850-132E78524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" name="Imagen 1" descr="Vista de campo con rocas y árboles&#10;&#10;Descripción generada automáticamente">
            <a:extLst>
              <a:ext uri="{FF2B5EF4-FFF2-40B4-BE49-F238E27FC236}">
                <a16:creationId xmlns:a16="http://schemas.microsoft.com/office/drawing/2014/main" id="{2BB6F33E-1C90-00BF-722C-1F1A2B2066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2" y="-1132362"/>
            <a:ext cx="12192000" cy="912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3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D586FD-97A8-E015-4850-132E78524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185208-65FF-4237-2169-455C7FF315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46" y="-112458"/>
            <a:ext cx="12153259" cy="758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9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D586FD-97A8-E015-4850-132E78524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" name="Imagen 1" descr="Un grupo de personas en una plaza&#10;&#10;Descripción generada automáticamente con confianza media">
            <a:extLst>
              <a:ext uri="{FF2B5EF4-FFF2-40B4-BE49-F238E27FC236}">
                <a16:creationId xmlns:a16="http://schemas.microsoft.com/office/drawing/2014/main" id="{CB3ACBA8-BB0B-7C2C-020F-5C5EF8E748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2" y="-1197428"/>
            <a:ext cx="12158496" cy="911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18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791AF3F-310A-3D27-0474-E9B3251E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81" y="-806053"/>
            <a:ext cx="9996021" cy="1600200"/>
          </a:xfrm>
        </p:spPr>
        <p:txBody>
          <a:bodyPr>
            <a:normAutofit/>
          </a:bodyPr>
          <a:lstStyle/>
          <a:p>
            <a:r>
              <a:rPr lang="en-US" sz="2400" dirty="0"/>
              <a:t>However, we find ourselves in the endless loop of biodiversity</a:t>
            </a:r>
          </a:p>
        </p:txBody>
      </p:sp>
      <p:pic>
        <p:nvPicPr>
          <p:cNvPr id="7" name="Picture 5" descr="A symbol made of flowers&#10;&#10;Description automatically generated">
            <a:extLst>
              <a:ext uri="{FF2B5EF4-FFF2-40B4-BE49-F238E27FC236}">
                <a16:creationId xmlns:a16="http://schemas.microsoft.com/office/drawing/2014/main" id="{3F2B9197-4333-4986-B390-B4412F385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96" y="2627489"/>
            <a:ext cx="3577071" cy="178853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E9EEDC8-069A-193C-CEEA-112569E678AF}"/>
              </a:ext>
            </a:extLst>
          </p:cNvPr>
          <p:cNvSpPr txBox="1"/>
          <p:nvPr/>
        </p:nvSpPr>
        <p:spPr>
          <a:xfrm>
            <a:off x="1344967" y="1969955"/>
            <a:ext cx="2564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Gilroy Light" panose="00000400000000000000" pitchFamily="50" charset="0"/>
              </a:rPr>
              <a:t>We prescribe...</a:t>
            </a:r>
            <a:endParaRPr lang="es-ES" b="1" dirty="0">
              <a:latin typeface="Gilroy Light" panose="00000400000000000000" pitchFamily="50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05DDAA0-9557-C9D3-F58B-9CF41118BA8B}"/>
              </a:ext>
            </a:extLst>
          </p:cNvPr>
          <p:cNvSpPr txBox="1"/>
          <p:nvPr/>
        </p:nvSpPr>
        <p:spPr>
          <a:xfrm>
            <a:off x="8158933" y="1969955"/>
            <a:ext cx="2564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Gilroy Light" panose="00000400000000000000" pitchFamily="50" charset="0"/>
              </a:rPr>
              <a:t>to achieve…</a:t>
            </a:r>
            <a:endParaRPr lang="es-ES" b="1" dirty="0">
              <a:latin typeface="Gilroy Light" panose="00000400000000000000" pitchFamily="50" charset="0"/>
            </a:endParaRPr>
          </a:p>
        </p:txBody>
      </p:sp>
      <p:sp>
        <p:nvSpPr>
          <p:cNvPr id="14" name="TextBox 25">
            <a:extLst>
              <a:ext uri="{FF2B5EF4-FFF2-40B4-BE49-F238E27FC236}">
                <a16:creationId xmlns:a16="http://schemas.microsoft.com/office/drawing/2014/main" id="{59E0DF1B-3F51-208B-C4EB-73794D33F93E}"/>
              </a:ext>
            </a:extLst>
          </p:cNvPr>
          <p:cNvSpPr txBox="1"/>
          <p:nvPr/>
        </p:nvSpPr>
        <p:spPr>
          <a:xfrm>
            <a:off x="943963" y="2706764"/>
            <a:ext cx="1193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Gilroy Light" panose="00000400000000000000" pitchFamily="50" charset="0"/>
              </a:rPr>
              <a:t>Soil covered</a:t>
            </a:r>
          </a:p>
        </p:txBody>
      </p:sp>
      <p:sp>
        <p:nvSpPr>
          <p:cNvPr id="24" name="TextBox 25">
            <a:extLst>
              <a:ext uri="{FF2B5EF4-FFF2-40B4-BE49-F238E27FC236}">
                <a16:creationId xmlns:a16="http://schemas.microsoft.com/office/drawing/2014/main" id="{98B03DB6-E0A5-7BA7-D8A6-17D21DE86D87}"/>
              </a:ext>
            </a:extLst>
          </p:cNvPr>
          <p:cNvSpPr txBox="1"/>
          <p:nvPr/>
        </p:nvSpPr>
        <p:spPr>
          <a:xfrm>
            <a:off x="2284067" y="2991709"/>
            <a:ext cx="112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Gilroy Light" panose="00000400000000000000" pitchFamily="50" charset="0"/>
              </a:rPr>
              <a:t>Hedgerows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25A48D8D-280C-9A6F-36AD-F3A87F609B8F}"/>
              </a:ext>
            </a:extLst>
          </p:cNvPr>
          <p:cNvSpPr txBox="1"/>
          <p:nvPr/>
        </p:nvSpPr>
        <p:spPr>
          <a:xfrm>
            <a:off x="627847" y="3471327"/>
            <a:ext cx="1434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Gilroy Light" panose="00000400000000000000" pitchFamily="50" charset="0"/>
              </a:rPr>
              <a:t>Organic matter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60D1C5-C63A-C7CA-EA56-4513EB6B956E}"/>
              </a:ext>
            </a:extLst>
          </p:cNvPr>
          <p:cNvSpPr txBox="1"/>
          <p:nvPr/>
        </p:nvSpPr>
        <p:spPr>
          <a:xfrm>
            <a:off x="2357227" y="3766642"/>
            <a:ext cx="976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Gilroy Light" panose="00000400000000000000" pitchFamily="50" charset="0"/>
              </a:rPr>
              <a:t>No tillage</a:t>
            </a:r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2C8E0CDB-DDCA-CBC7-9D60-C8E335CFCD63}"/>
              </a:ext>
            </a:extLst>
          </p:cNvPr>
          <p:cNvSpPr txBox="1"/>
          <p:nvPr/>
        </p:nvSpPr>
        <p:spPr>
          <a:xfrm>
            <a:off x="1265965" y="4246260"/>
            <a:ext cx="1299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Gilroy Light" panose="00000400000000000000" pitchFamily="50" charset="0"/>
              </a:rPr>
              <a:t>No pesticides</a:t>
            </a:r>
          </a:p>
        </p:txBody>
      </p:sp>
      <p:sp>
        <p:nvSpPr>
          <p:cNvPr id="28" name="TextBox 25">
            <a:extLst>
              <a:ext uri="{FF2B5EF4-FFF2-40B4-BE49-F238E27FC236}">
                <a16:creationId xmlns:a16="http://schemas.microsoft.com/office/drawing/2014/main" id="{0B8C7695-305E-3F1A-61EF-BF65C9E97FEF}"/>
              </a:ext>
            </a:extLst>
          </p:cNvPr>
          <p:cNvSpPr txBox="1"/>
          <p:nvPr/>
        </p:nvSpPr>
        <p:spPr>
          <a:xfrm>
            <a:off x="2179431" y="4790663"/>
            <a:ext cx="1723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Gilroy Light" panose="00000400000000000000" pitchFamily="50" charset="0"/>
              </a:rPr>
              <a:t>Balanced nutrition</a:t>
            </a: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7EDFD2FA-2E9E-9E60-52D3-5CE6425B6EEC}"/>
              </a:ext>
            </a:extLst>
          </p:cNvPr>
          <p:cNvSpPr txBox="1"/>
          <p:nvPr/>
        </p:nvSpPr>
        <p:spPr>
          <a:xfrm>
            <a:off x="7686246" y="2541525"/>
            <a:ext cx="2058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Gilroy Light" panose="00000400000000000000" pitchFamily="50" charset="0"/>
              </a:rPr>
              <a:t>Better water retention</a:t>
            </a:r>
          </a:p>
        </p:txBody>
      </p:sp>
      <p:sp>
        <p:nvSpPr>
          <p:cNvPr id="32" name="TextBox 25">
            <a:extLst>
              <a:ext uri="{FF2B5EF4-FFF2-40B4-BE49-F238E27FC236}">
                <a16:creationId xmlns:a16="http://schemas.microsoft.com/office/drawing/2014/main" id="{B9EA7BAF-34C8-478F-A26F-2E307206C879}"/>
              </a:ext>
            </a:extLst>
          </p:cNvPr>
          <p:cNvSpPr txBox="1"/>
          <p:nvPr/>
        </p:nvSpPr>
        <p:spPr>
          <a:xfrm>
            <a:off x="9541999" y="3067716"/>
            <a:ext cx="2178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Gilroy Light" panose="00000400000000000000" pitchFamily="50" charset="0"/>
              </a:rPr>
              <a:t>More enzymatic activity</a:t>
            </a:r>
          </a:p>
        </p:txBody>
      </p:sp>
      <p:sp>
        <p:nvSpPr>
          <p:cNvPr id="33" name="TextBox 25">
            <a:extLst>
              <a:ext uri="{FF2B5EF4-FFF2-40B4-BE49-F238E27FC236}">
                <a16:creationId xmlns:a16="http://schemas.microsoft.com/office/drawing/2014/main" id="{249C5B15-4FF0-0907-0313-01A8BBCEF6C2}"/>
              </a:ext>
            </a:extLst>
          </p:cNvPr>
          <p:cNvSpPr txBox="1"/>
          <p:nvPr/>
        </p:nvSpPr>
        <p:spPr>
          <a:xfrm>
            <a:off x="9289744" y="3859052"/>
            <a:ext cx="2190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Gilroy Light" panose="00000400000000000000" pitchFamily="50" charset="0"/>
              </a:rPr>
              <a:t>More microbial biomass</a:t>
            </a:r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id="{7D19A8E1-F1B2-E4A3-BA49-A7EE80030F24}"/>
              </a:ext>
            </a:extLst>
          </p:cNvPr>
          <p:cNvSpPr txBox="1"/>
          <p:nvPr/>
        </p:nvSpPr>
        <p:spPr>
          <a:xfrm>
            <a:off x="8082989" y="4428703"/>
            <a:ext cx="1265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Gilroy Light" panose="00000400000000000000" pitchFamily="50" charset="0"/>
              </a:rPr>
              <a:t>More carbon</a:t>
            </a:r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07B88C8A-2CEE-0706-4F33-E04F8ADE9CB7}"/>
              </a:ext>
            </a:extLst>
          </p:cNvPr>
          <p:cNvSpPr txBox="1"/>
          <p:nvPr/>
        </p:nvSpPr>
        <p:spPr>
          <a:xfrm>
            <a:off x="10012569" y="4701639"/>
            <a:ext cx="1577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Gilroy Light" panose="00000400000000000000" pitchFamily="50" charset="0"/>
              </a:rPr>
              <a:t>More pollination</a:t>
            </a:r>
          </a:p>
        </p:txBody>
      </p:sp>
      <p:sp>
        <p:nvSpPr>
          <p:cNvPr id="36" name="TextBox 25">
            <a:extLst>
              <a:ext uri="{FF2B5EF4-FFF2-40B4-BE49-F238E27FC236}">
                <a16:creationId xmlns:a16="http://schemas.microsoft.com/office/drawing/2014/main" id="{1D2C7E9B-EF2A-4A1F-695A-0E2F5EA2D227}"/>
              </a:ext>
            </a:extLst>
          </p:cNvPr>
          <p:cNvSpPr txBox="1"/>
          <p:nvPr/>
        </p:nvSpPr>
        <p:spPr>
          <a:xfrm>
            <a:off x="8011610" y="3520498"/>
            <a:ext cx="1097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Gilroy Light" panose="00000400000000000000" pitchFamily="50" charset="0"/>
              </a:rPr>
              <a:t>More birds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304C74E-D426-BFAC-0CD7-1F3A156E3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1205" y="6227657"/>
            <a:ext cx="6172200" cy="66762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But how much of “this” to achieve ”that”?</a:t>
            </a:r>
          </a:p>
        </p:txBody>
      </p:sp>
    </p:spTree>
    <p:extLst>
      <p:ext uri="{BB962C8B-B14F-4D97-AF65-F5344CB8AC3E}">
        <p14:creationId xmlns:p14="http://schemas.microsoft.com/office/powerpoint/2010/main" val="72826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 - Oxford 2024 PowerPoint Template" id="{0AF54221-7FED-4408-A2BE-887F9A4998EF}" vid="{2FE57444-2050-44F7-B571-6F218CE48F8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14C6FA4DE2A45449F57F9E13E4DA89F" ma:contentTypeVersion="18" ma:contentTypeDescription="Crear nuevo documento." ma:contentTypeScope="" ma:versionID="e0ea4397e9fb626e36160c5866f755c0">
  <xsd:schema xmlns:xsd="http://www.w3.org/2001/XMLSchema" xmlns:xs="http://www.w3.org/2001/XMLSchema" xmlns:p="http://schemas.microsoft.com/office/2006/metadata/properties" xmlns:ns2="f87f5185-7995-4c3f-801a-2e0c5ecbbcd7" xmlns:ns3="86e5f244-6932-46f1-8acf-4e9a49130192" targetNamespace="http://schemas.microsoft.com/office/2006/metadata/properties" ma:root="true" ma:fieldsID="8b7c7fdd190241da2be6d48dbacc2917" ns2:_="" ns3:_="">
    <xsd:import namespace="f87f5185-7995-4c3f-801a-2e0c5ecbbcd7"/>
    <xsd:import namespace="86e5f244-6932-46f1-8acf-4e9a491301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f5185-7995-4c3f-801a-2e0c5ecbbc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f9eec821-d201-4c90-b5eb-d7d4840da8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5f244-6932-46f1-8acf-4e9a4913019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62fdf1e-ab49-4e73-8422-c511e73e809a}" ma:internalName="TaxCatchAll" ma:showField="CatchAllData" ma:web="86e5f244-6932-46f1-8acf-4e9a491301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87f5185-7995-4c3f-801a-2e0c5ecbbcd7">
      <Terms xmlns="http://schemas.microsoft.com/office/infopath/2007/PartnerControls"/>
    </lcf76f155ced4ddcb4097134ff3c332f>
    <TaxCatchAll xmlns="86e5f244-6932-46f1-8acf-4e9a49130192" xsi:nil="true"/>
    <SharedWithUsers xmlns="86e5f244-6932-46f1-8acf-4e9a49130192">
      <UserInfo>
        <DisplayName/>
        <AccountId xsi:nil="true"/>
        <AccountType/>
      </UserInfo>
    </SharedWithUsers>
    <MediaLengthInSeconds xmlns="f87f5185-7995-4c3f-801a-2e0c5ecbbcd7" xsi:nil="true"/>
  </documentManagement>
</p:properties>
</file>

<file path=customXml/itemProps1.xml><?xml version="1.0" encoding="utf-8"?>
<ds:datastoreItem xmlns:ds="http://schemas.openxmlformats.org/officeDocument/2006/customXml" ds:itemID="{0814F3E0-5B6D-4ED8-8FDA-A58140C601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39BC02-F7F4-46A4-8D2E-7571BB843C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7f5185-7995-4c3f-801a-2e0c5ecbbcd7"/>
    <ds:schemaRef ds:uri="86e5f244-6932-46f1-8acf-4e9a491301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C94DD0-61FF-4ECC-87BB-F87A20FDB0A3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f87f5185-7995-4c3f-801a-2e0c5ecbbcd7"/>
    <ds:schemaRef ds:uri="http://schemas.openxmlformats.org/package/2006/metadata/core-properties"/>
    <ds:schemaRef ds:uri="86e5f244-6932-46f1-8acf-4e9a4913019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1566</TotalTime>
  <Words>605</Words>
  <Application>Microsoft Macintosh PowerPoint</Application>
  <PresentationFormat>Panorámica</PresentationFormat>
  <Paragraphs>159</Paragraphs>
  <Slides>15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Aptos</vt:lpstr>
      <vt:lpstr>Arial</vt:lpstr>
      <vt:lpstr>Calibri</vt:lpstr>
      <vt:lpstr>Century Gothic</vt:lpstr>
      <vt:lpstr>Gilroy Bold</vt:lpstr>
      <vt:lpstr>Gilroy Light</vt:lpstr>
      <vt:lpstr>Gilroy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However, we find ourselves in the endless loop of biodiversity</vt:lpstr>
      <vt:lpstr>Performance indicators vs impact indicators</vt:lpstr>
      <vt:lpstr>Towards a new standardized methodology for measuring biodiversity gain</vt:lpstr>
      <vt:lpstr>Basket of metrics and Biodiversity unit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Jordi Domingo</dc:creator>
  <cp:lastModifiedBy>Jordi Domingo</cp:lastModifiedBy>
  <cp:revision>2</cp:revision>
  <dcterms:created xsi:type="dcterms:W3CDTF">2024-05-28T13:00:38Z</dcterms:created>
  <dcterms:modified xsi:type="dcterms:W3CDTF">2024-06-04T10:16:21Z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0x010100314C6FA4DE2A45449F57F9E13E4DA89F</vt:lpwstr>
  </property>
  <property fmtid="{D5CDD505-2E9C-101B-9397-08002B2CF9AE}" pid="3" name="Order">
    <vt:r8>907700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