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7" r:id="rId5"/>
    <p:sldId id="268" r:id="rId6"/>
    <p:sldId id="269" r:id="rId7"/>
    <p:sldId id="273" r:id="rId8"/>
    <p:sldId id="275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81"/>
    <a:srgbClr val="66B245"/>
    <a:srgbClr val="0064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7" autoAdjust="0"/>
    <p:restoredTop sz="65527" autoAdjust="0"/>
  </p:normalViewPr>
  <p:slideViewPr>
    <p:cSldViewPr snapToGrid="0">
      <p:cViewPr varScale="1">
        <p:scale>
          <a:sx n="42" d="100"/>
          <a:sy n="42" d="100"/>
        </p:scale>
        <p:origin x="160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C692B-98E4-4061-B393-EEBA789C2C4C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B36C3793-44EA-4331-A6BB-2D8966FDD49C}">
      <dgm:prSet phldrT="[Text]"/>
      <dgm:spPr/>
      <dgm:t>
        <a:bodyPr/>
        <a:lstStyle/>
        <a:p>
          <a:r>
            <a:rPr lang="en-US" dirty="0"/>
            <a:t>TOP DOWN</a:t>
          </a:r>
        </a:p>
      </dgm:t>
    </dgm:pt>
    <dgm:pt modelId="{3F04388E-3C8E-43AC-B160-A7BFE3F28405}" type="parTrans" cxnId="{E6003418-6BC3-45A2-8C57-5D8F8A8C4742}">
      <dgm:prSet/>
      <dgm:spPr/>
      <dgm:t>
        <a:bodyPr/>
        <a:lstStyle/>
        <a:p>
          <a:endParaRPr lang="en-US"/>
        </a:p>
      </dgm:t>
    </dgm:pt>
    <dgm:pt modelId="{FFB01BB4-1327-440F-A4CB-1CF6E4D17297}" type="sibTrans" cxnId="{E6003418-6BC3-45A2-8C57-5D8F8A8C4742}">
      <dgm:prSet/>
      <dgm:spPr/>
      <dgm:t>
        <a:bodyPr/>
        <a:lstStyle/>
        <a:p>
          <a:endParaRPr lang="en-US"/>
        </a:p>
      </dgm:t>
    </dgm:pt>
    <dgm:pt modelId="{4521B394-C858-4053-B2C1-4227FDF583DE}">
      <dgm:prSet phldrT="[Text]"/>
      <dgm:spPr/>
      <dgm:t>
        <a:bodyPr/>
        <a:lstStyle/>
        <a:p>
          <a:r>
            <a:rPr lang="en-US" dirty="0"/>
            <a:t>  </a:t>
          </a:r>
        </a:p>
      </dgm:t>
    </dgm:pt>
    <dgm:pt modelId="{BA6584D6-ED28-4553-B369-EDB9BD80F239}" type="parTrans" cxnId="{220F1EC8-B681-4248-A24B-5AB9E50AF961}">
      <dgm:prSet/>
      <dgm:spPr/>
      <dgm:t>
        <a:bodyPr/>
        <a:lstStyle/>
        <a:p>
          <a:endParaRPr lang="en-US"/>
        </a:p>
      </dgm:t>
    </dgm:pt>
    <dgm:pt modelId="{275A04FC-B7C9-4049-9456-764B79057EB4}" type="sibTrans" cxnId="{220F1EC8-B681-4248-A24B-5AB9E50AF961}">
      <dgm:prSet/>
      <dgm:spPr/>
      <dgm:t>
        <a:bodyPr/>
        <a:lstStyle/>
        <a:p>
          <a:endParaRPr lang="en-US"/>
        </a:p>
      </dgm:t>
    </dgm:pt>
    <dgm:pt modelId="{3E225E0D-24A3-4EB6-BF40-4B482413C434}">
      <dgm:prSet phldrT="[Text]"/>
      <dgm:spPr/>
      <dgm:t>
        <a:bodyPr/>
        <a:lstStyle/>
        <a:p>
          <a:r>
            <a:rPr lang="en-US" dirty="0"/>
            <a:t>  </a:t>
          </a:r>
        </a:p>
      </dgm:t>
    </dgm:pt>
    <dgm:pt modelId="{9C0A2B87-4E57-409C-A072-4C00A01E3E6F}" type="parTrans" cxnId="{ECBB9A78-00B2-4EEC-A2AC-FD0F08DE86AB}">
      <dgm:prSet/>
      <dgm:spPr/>
      <dgm:t>
        <a:bodyPr/>
        <a:lstStyle/>
        <a:p>
          <a:endParaRPr lang="en-US"/>
        </a:p>
      </dgm:t>
    </dgm:pt>
    <dgm:pt modelId="{06344EEE-5F2F-4C45-87B8-D4827E5F1EB9}" type="sibTrans" cxnId="{ECBB9A78-00B2-4EEC-A2AC-FD0F08DE86AB}">
      <dgm:prSet/>
      <dgm:spPr/>
      <dgm:t>
        <a:bodyPr/>
        <a:lstStyle/>
        <a:p>
          <a:endParaRPr lang="en-US"/>
        </a:p>
      </dgm:t>
    </dgm:pt>
    <dgm:pt modelId="{C9225AAE-B176-41BD-9D8D-1D75ACC192E2}" type="pres">
      <dgm:prSet presAssocID="{F0DC692B-98E4-4061-B393-EEBA789C2C4C}" presName="Name0" presStyleCnt="0">
        <dgm:presLayoutVars>
          <dgm:dir/>
          <dgm:animLvl val="lvl"/>
          <dgm:resizeHandles val="exact"/>
        </dgm:presLayoutVars>
      </dgm:prSet>
      <dgm:spPr/>
    </dgm:pt>
    <dgm:pt modelId="{065721EF-1B1E-4F07-A957-6E21306AA186}" type="pres">
      <dgm:prSet presAssocID="{B36C3793-44EA-4331-A6BB-2D8966FDD49C}" presName="Name8" presStyleCnt="0"/>
      <dgm:spPr/>
    </dgm:pt>
    <dgm:pt modelId="{5A3F3A06-350E-4110-B895-3D6D087D0C32}" type="pres">
      <dgm:prSet presAssocID="{B36C3793-44EA-4331-A6BB-2D8966FDD49C}" presName="level" presStyleLbl="node1" presStyleIdx="0" presStyleCnt="3" custLinFactNeighborX="-479">
        <dgm:presLayoutVars>
          <dgm:chMax val="1"/>
          <dgm:bulletEnabled val="1"/>
        </dgm:presLayoutVars>
      </dgm:prSet>
      <dgm:spPr/>
    </dgm:pt>
    <dgm:pt modelId="{C49F16B3-B061-4B83-A6AD-DA1B772C027D}" type="pres">
      <dgm:prSet presAssocID="{B36C3793-44EA-4331-A6BB-2D8966FDD49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E71CFC3-225B-4F2D-A46B-A156B0D54D71}" type="pres">
      <dgm:prSet presAssocID="{4521B394-C858-4053-B2C1-4227FDF583DE}" presName="Name8" presStyleCnt="0"/>
      <dgm:spPr/>
    </dgm:pt>
    <dgm:pt modelId="{223DC826-3563-4FF3-9CF0-2C8685909967}" type="pres">
      <dgm:prSet presAssocID="{4521B394-C858-4053-B2C1-4227FDF583DE}" presName="level" presStyleLbl="node1" presStyleIdx="1" presStyleCnt="3">
        <dgm:presLayoutVars>
          <dgm:chMax val="1"/>
          <dgm:bulletEnabled val="1"/>
        </dgm:presLayoutVars>
      </dgm:prSet>
      <dgm:spPr/>
    </dgm:pt>
    <dgm:pt modelId="{CD3A9F5E-1AE6-4A49-8405-5AAF17EA2978}" type="pres">
      <dgm:prSet presAssocID="{4521B394-C858-4053-B2C1-4227FDF583D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243EBEB-B2E3-4198-A382-0FCF7B422C07}" type="pres">
      <dgm:prSet presAssocID="{3E225E0D-24A3-4EB6-BF40-4B482413C434}" presName="Name8" presStyleCnt="0"/>
      <dgm:spPr/>
    </dgm:pt>
    <dgm:pt modelId="{E209E3F4-0E10-4553-A9A9-7696F220CDE1}" type="pres">
      <dgm:prSet presAssocID="{3E225E0D-24A3-4EB6-BF40-4B482413C434}" presName="level" presStyleLbl="node1" presStyleIdx="2" presStyleCnt="3">
        <dgm:presLayoutVars>
          <dgm:chMax val="1"/>
          <dgm:bulletEnabled val="1"/>
        </dgm:presLayoutVars>
      </dgm:prSet>
      <dgm:spPr/>
    </dgm:pt>
    <dgm:pt modelId="{358F15FE-4D9A-40D5-AAD0-2A34ABFB76C8}" type="pres">
      <dgm:prSet presAssocID="{3E225E0D-24A3-4EB6-BF40-4B482413C43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6003418-6BC3-45A2-8C57-5D8F8A8C4742}" srcId="{F0DC692B-98E4-4061-B393-EEBA789C2C4C}" destId="{B36C3793-44EA-4331-A6BB-2D8966FDD49C}" srcOrd="0" destOrd="0" parTransId="{3F04388E-3C8E-43AC-B160-A7BFE3F28405}" sibTransId="{FFB01BB4-1327-440F-A4CB-1CF6E4D17297}"/>
    <dgm:cxn modelId="{2FE5DB43-BD97-4615-AA44-D105E273BA15}" type="presOf" srcId="{4521B394-C858-4053-B2C1-4227FDF583DE}" destId="{CD3A9F5E-1AE6-4A49-8405-5AAF17EA2978}" srcOrd="1" destOrd="0" presId="urn:microsoft.com/office/officeart/2005/8/layout/pyramid3"/>
    <dgm:cxn modelId="{681FE444-7C8B-483B-B57C-BB246CBEE895}" type="presOf" srcId="{3E225E0D-24A3-4EB6-BF40-4B482413C434}" destId="{E209E3F4-0E10-4553-A9A9-7696F220CDE1}" srcOrd="0" destOrd="0" presId="urn:microsoft.com/office/officeart/2005/8/layout/pyramid3"/>
    <dgm:cxn modelId="{A2F5B266-FA66-46F5-B201-F22CE500EF4C}" type="presOf" srcId="{B36C3793-44EA-4331-A6BB-2D8966FDD49C}" destId="{C49F16B3-B061-4B83-A6AD-DA1B772C027D}" srcOrd="1" destOrd="0" presId="urn:microsoft.com/office/officeart/2005/8/layout/pyramid3"/>
    <dgm:cxn modelId="{ECBB9A78-00B2-4EEC-A2AC-FD0F08DE86AB}" srcId="{F0DC692B-98E4-4061-B393-EEBA789C2C4C}" destId="{3E225E0D-24A3-4EB6-BF40-4B482413C434}" srcOrd="2" destOrd="0" parTransId="{9C0A2B87-4E57-409C-A072-4C00A01E3E6F}" sibTransId="{06344EEE-5F2F-4C45-87B8-D4827E5F1EB9}"/>
    <dgm:cxn modelId="{6D03DDA2-17C0-429C-8DF0-06489952E40A}" type="presOf" srcId="{F0DC692B-98E4-4061-B393-EEBA789C2C4C}" destId="{C9225AAE-B176-41BD-9D8D-1D75ACC192E2}" srcOrd="0" destOrd="0" presId="urn:microsoft.com/office/officeart/2005/8/layout/pyramid3"/>
    <dgm:cxn modelId="{375BDDB0-22D6-4DEB-AC3C-C513B4FB2BED}" type="presOf" srcId="{B36C3793-44EA-4331-A6BB-2D8966FDD49C}" destId="{5A3F3A06-350E-4110-B895-3D6D087D0C32}" srcOrd="0" destOrd="0" presId="urn:microsoft.com/office/officeart/2005/8/layout/pyramid3"/>
    <dgm:cxn modelId="{220F1EC8-B681-4248-A24B-5AB9E50AF961}" srcId="{F0DC692B-98E4-4061-B393-EEBA789C2C4C}" destId="{4521B394-C858-4053-B2C1-4227FDF583DE}" srcOrd="1" destOrd="0" parTransId="{BA6584D6-ED28-4553-B369-EDB9BD80F239}" sibTransId="{275A04FC-B7C9-4049-9456-764B79057EB4}"/>
    <dgm:cxn modelId="{CAAAC2E1-E6BB-48CF-9D32-CACCB6917AF5}" type="presOf" srcId="{3E225E0D-24A3-4EB6-BF40-4B482413C434}" destId="{358F15FE-4D9A-40D5-AAD0-2A34ABFB76C8}" srcOrd="1" destOrd="0" presId="urn:microsoft.com/office/officeart/2005/8/layout/pyramid3"/>
    <dgm:cxn modelId="{544338F5-C0B8-485D-BA60-6FCAD270DCDD}" type="presOf" srcId="{4521B394-C858-4053-B2C1-4227FDF583DE}" destId="{223DC826-3563-4FF3-9CF0-2C8685909967}" srcOrd="0" destOrd="0" presId="urn:microsoft.com/office/officeart/2005/8/layout/pyramid3"/>
    <dgm:cxn modelId="{2AF960DC-AA3F-4BB5-ABFB-C61E59C6E0D1}" type="presParOf" srcId="{C9225AAE-B176-41BD-9D8D-1D75ACC192E2}" destId="{065721EF-1B1E-4F07-A957-6E21306AA186}" srcOrd="0" destOrd="0" presId="urn:microsoft.com/office/officeart/2005/8/layout/pyramid3"/>
    <dgm:cxn modelId="{8F6994DA-717C-4B66-8E89-2B55F2FF019D}" type="presParOf" srcId="{065721EF-1B1E-4F07-A957-6E21306AA186}" destId="{5A3F3A06-350E-4110-B895-3D6D087D0C32}" srcOrd="0" destOrd="0" presId="urn:microsoft.com/office/officeart/2005/8/layout/pyramid3"/>
    <dgm:cxn modelId="{DC41149A-C34D-484C-BC6C-5828425FD0BE}" type="presParOf" srcId="{065721EF-1B1E-4F07-A957-6E21306AA186}" destId="{C49F16B3-B061-4B83-A6AD-DA1B772C027D}" srcOrd="1" destOrd="0" presId="urn:microsoft.com/office/officeart/2005/8/layout/pyramid3"/>
    <dgm:cxn modelId="{B2503633-35EE-45A6-B7AC-8286C3A44BDA}" type="presParOf" srcId="{C9225AAE-B176-41BD-9D8D-1D75ACC192E2}" destId="{6E71CFC3-225B-4F2D-A46B-A156B0D54D71}" srcOrd="1" destOrd="0" presId="urn:microsoft.com/office/officeart/2005/8/layout/pyramid3"/>
    <dgm:cxn modelId="{ED9FF2B6-CA98-429D-A4A4-12F59200C9E9}" type="presParOf" srcId="{6E71CFC3-225B-4F2D-A46B-A156B0D54D71}" destId="{223DC826-3563-4FF3-9CF0-2C8685909967}" srcOrd="0" destOrd="0" presId="urn:microsoft.com/office/officeart/2005/8/layout/pyramid3"/>
    <dgm:cxn modelId="{DA5FEB44-245E-4338-B014-5E39A6B3F5CF}" type="presParOf" srcId="{6E71CFC3-225B-4F2D-A46B-A156B0D54D71}" destId="{CD3A9F5E-1AE6-4A49-8405-5AAF17EA2978}" srcOrd="1" destOrd="0" presId="urn:microsoft.com/office/officeart/2005/8/layout/pyramid3"/>
    <dgm:cxn modelId="{C1305A7B-D0DA-4FC7-BB5B-51091390F04A}" type="presParOf" srcId="{C9225AAE-B176-41BD-9D8D-1D75ACC192E2}" destId="{4243EBEB-B2E3-4198-A382-0FCF7B422C07}" srcOrd="2" destOrd="0" presId="urn:microsoft.com/office/officeart/2005/8/layout/pyramid3"/>
    <dgm:cxn modelId="{0771658F-A186-4EC3-A3EF-F35CB903455E}" type="presParOf" srcId="{4243EBEB-B2E3-4198-A382-0FCF7B422C07}" destId="{E209E3F4-0E10-4553-A9A9-7696F220CDE1}" srcOrd="0" destOrd="0" presId="urn:microsoft.com/office/officeart/2005/8/layout/pyramid3"/>
    <dgm:cxn modelId="{C15F1AAA-590F-44BF-B2F1-DB41FA1A6B5D}" type="presParOf" srcId="{4243EBEB-B2E3-4198-A382-0FCF7B422C07}" destId="{358F15FE-4D9A-40D5-AAD0-2A34ABFB76C8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161A6C-0F90-4F6F-9B59-92712A895FED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8FF72FDB-99C5-4EE6-AE37-68A111253C6D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3039DF98-7CE8-4CA1-8769-3E001D5C2D87}" type="parTrans" cxnId="{107795DA-E34E-484E-8811-2E1B11027F2B}">
      <dgm:prSet/>
      <dgm:spPr/>
      <dgm:t>
        <a:bodyPr/>
        <a:lstStyle/>
        <a:p>
          <a:endParaRPr lang="en-US"/>
        </a:p>
      </dgm:t>
    </dgm:pt>
    <dgm:pt modelId="{B5BF4414-445C-46FF-A0C6-D494AB8B7CF3}" type="sibTrans" cxnId="{107795DA-E34E-484E-8811-2E1B11027F2B}">
      <dgm:prSet/>
      <dgm:spPr/>
      <dgm:t>
        <a:bodyPr/>
        <a:lstStyle/>
        <a:p>
          <a:endParaRPr lang="en-US"/>
        </a:p>
      </dgm:t>
    </dgm:pt>
    <dgm:pt modelId="{7A49A798-EE54-4541-B457-7B1A23677933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3DFD1B4E-4549-4F2B-BEAC-3845521B27BD}" type="parTrans" cxnId="{25CBD534-01DE-4CAD-B70D-C9BCFAAB1E62}">
      <dgm:prSet/>
      <dgm:spPr/>
      <dgm:t>
        <a:bodyPr/>
        <a:lstStyle/>
        <a:p>
          <a:endParaRPr lang="en-US"/>
        </a:p>
      </dgm:t>
    </dgm:pt>
    <dgm:pt modelId="{0CA3CD83-AFBD-44EE-A244-B062EDFD9D2D}" type="sibTrans" cxnId="{25CBD534-01DE-4CAD-B70D-C9BCFAAB1E62}">
      <dgm:prSet/>
      <dgm:spPr/>
      <dgm:t>
        <a:bodyPr/>
        <a:lstStyle/>
        <a:p>
          <a:endParaRPr lang="en-US"/>
        </a:p>
      </dgm:t>
    </dgm:pt>
    <dgm:pt modelId="{7C162B2D-811E-4A04-9ADF-EB00423356FA}">
      <dgm:prSet phldrT="[Text]"/>
      <dgm:spPr/>
      <dgm:t>
        <a:bodyPr/>
        <a:lstStyle/>
        <a:p>
          <a:r>
            <a:rPr lang="en-US" dirty="0"/>
            <a:t>BOTTOM UP</a:t>
          </a:r>
        </a:p>
      </dgm:t>
    </dgm:pt>
    <dgm:pt modelId="{349272E5-B827-42BA-901E-2726EE4A5D9A}" type="parTrans" cxnId="{30A988C2-D944-4554-8E59-16D937009416}">
      <dgm:prSet/>
      <dgm:spPr/>
      <dgm:t>
        <a:bodyPr/>
        <a:lstStyle/>
        <a:p>
          <a:endParaRPr lang="en-US"/>
        </a:p>
      </dgm:t>
    </dgm:pt>
    <dgm:pt modelId="{638A91B5-2E8E-4AB6-9F7A-584C86636008}" type="sibTrans" cxnId="{30A988C2-D944-4554-8E59-16D937009416}">
      <dgm:prSet/>
      <dgm:spPr/>
      <dgm:t>
        <a:bodyPr/>
        <a:lstStyle/>
        <a:p>
          <a:endParaRPr lang="en-US"/>
        </a:p>
      </dgm:t>
    </dgm:pt>
    <dgm:pt modelId="{80CE9219-7491-4081-84C6-35DB777141B4}" type="pres">
      <dgm:prSet presAssocID="{04161A6C-0F90-4F6F-9B59-92712A895FED}" presName="Name0" presStyleCnt="0">
        <dgm:presLayoutVars>
          <dgm:dir/>
          <dgm:animLvl val="lvl"/>
          <dgm:resizeHandles val="exact"/>
        </dgm:presLayoutVars>
      </dgm:prSet>
      <dgm:spPr/>
    </dgm:pt>
    <dgm:pt modelId="{C46E7936-A3B1-4C63-835C-426ED25DC63D}" type="pres">
      <dgm:prSet presAssocID="{8FF72FDB-99C5-4EE6-AE37-68A111253C6D}" presName="Name8" presStyleCnt="0"/>
      <dgm:spPr/>
    </dgm:pt>
    <dgm:pt modelId="{BA917405-267C-41AC-8019-EB809AB919D7}" type="pres">
      <dgm:prSet presAssocID="{8FF72FDB-99C5-4EE6-AE37-68A111253C6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7D50DA1-1B19-4509-AE0F-5A0F83AFF8EC}" type="pres">
      <dgm:prSet presAssocID="{8FF72FDB-99C5-4EE6-AE37-68A111253C6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7875087-821F-4D8F-8469-249685D8D11C}" type="pres">
      <dgm:prSet presAssocID="{7A49A798-EE54-4541-B457-7B1A23677933}" presName="Name8" presStyleCnt="0"/>
      <dgm:spPr/>
    </dgm:pt>
    <dgm:pt modelId="{473CA66A-0425-46FE-9BCD-B194193C7DEE}" type="pres">
      <dgm:prSet presAssocID="{7A49A798-EE54-4541-B457-7B1A23677933}" presName="level" presStyleLbl="node1" presStyleIdx="1" presStyleCnt="3">
        <dgm:presLayoutVars>
          <dgm:chMax val="1"/>
          <dgm:bulletEnabled val="1"/>
        </dgm:presLayoutVars>
      </dgm:prSet>
      <dgm:spPr/>
    </dgm:pt>
    <dgm:pt modelId="{076974B5-3953-47C3-8DCF-3640EC93F75A}" type="pres">
      <dgm:prSet presAssocID="{7A49A798-EE54-4541-B457-7B1A2367793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B27359-F9B0-488E-906C-DA336EA086C0}" type="pres">
      <dgm:prSet presAssocID="{7C162B2D-811E-4A04-9ADF-EB00423356FA}" presName="Name8" presStyleCnt="0"/>
      <dgm:spPr/>
    </dgm:pt>
    <dgm:pt modelId="{EF6A92C4-83B3-4167-BFF5-054DE1900CE6}" type="pres">
      <dgm:prSet presAssocID="{7C162B2D-811E-4A04-9ADF-EB00423356FA}" presName="level" presStyleLbl="node1" presStyleIdx="2" presStyleCnt="3">
        <dgm:presLayoutVars>
          <dgm:chMax val="1"/>
          <dgm:bulletEnabled val="1"/>
        </dgm:presLayoutVars>
      </dgm:prSet>
      <dgm:spPr/>
    </dgm:pt>
    <dgm:pt modelId="{53510171-3410-4895-8AA8-7BFCC814C9DB}" type="pres">
      <dgm:prSet presAssocID="{7C162B2D-811E-4A04-9ADF-EB00423356F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27ADE04-CA8A-490A-98C3-4ECE323A17CE}" type="presOf" srcId="{7C162B2D-811E-4A04-9ADF-EB00423356FA}" destId="{53510171-3410-4895-8AA8-7BFCC814C9DB}" srcOrd="1" destOrd="0" presId="urn:microsoft.com/office/officeart/2005/8/layout/pyramid1"/>
    <dgm:cxn modelId="{E408E405-4555-4EC4-A469-B154A87B9DC6}" type="presOf" srcId="{7C162B2D-811E-4A04-9ADF-EB00423356FA}" destId="{EF6A92C4-83B3-4167-BFF5-054DE1900CE6}" srcOrd="0" destOrd="0" presId="urn:microsoft.com/office/officeart/2005/8/layout/pyramid1"/>
    <dgm:cxn modelId="{74BC9E1C-49D0-4C16-B907-3959B4C5B84A}" type="presOf" srcId="{7A49A798-EE54-4541-B457-7B1A23677933}" destId="{473CA66A-0425-46FE-9BCD-B194193C7DEE}" srcOrd="0" destOrd="0" presId="urn:microsoft.com/office/officeart/2005/8/layout/pyramid1"/>
    <dgm:cxn modelId="{6FF71E2A-7229-417E-80A9-33AF54B19D46}" type="presOf" srcId="{7A49A798-EE54-4541-B457-7B1A23677933}" destId="{076974B5-3953-47C3-8DCF-3640EC93F75A}" srcOrd="1" destOrd="0" presId="urn:microsoft.com/office/officeart/2005/8/layout/pyramid1"/>
    <dgm:cxn modelId="{25CBD534-01DE-4CAD-B70D-C9BCFAAB1E62}" srcId="{04161A6C-0F90-4F6F-9B59-92712A895FED}" destId="{7A49A798-EE54-4541-B457-7B1A23677933}" srcOrd="1" destOrd="0" parTransId="{3DFD1B4E-4549-4F2B-BEAC-3845521B27BD}" sibTransId="{0CA3CD83-AFBD-44EE-A244-B062EDFD9D2D}"/>
    <dgm:cxn modelId="{7624A04F-95FF-4D0D-A97F-A3955A658B54}" type="presOf" srcId="{8FF72FDB-99C5-4EE6-AE37-68A111253C6D}" destId="{BA917405-267C-41AC-8019-EB809AB919D7}" srcOrd="0" destOrd="0" presId="urn:microsoft.com/office/officeart/2005/8/layout/pyramid1"/>
    <dgm:cxn modelId="{87B9B98F-8645-4ACA-90E5-8068074930A2}" type="presOf" srcId="{04161A6C-0F90-4F6F-9B59-92712A895FED}" destId="{80CE9219-7491-4081-84C6-35DB777141B4}" srcOrd="0" destOrd="0" presId="urn:microsoft.com/office/officeart/2005/8/layout/pyramid1"/>
    <dgm:cxn modelId="{30A988C2-D944-4554-8E59-16D937009416}" srcId="{04161A6C-0F90-4F6F-9B59-92712A895FED}" destId="{7C162B2D-811E-4A04-9ADF-EB00423356FA}" srcOrd="2" destOrd="0" parTransId="{349272E5-B827-42BA-901E-2726EE4A5D9A}" sibTransId="{638A91B5-2E8E-4AB6-9F7A-584C86636008}"/>
    <dgm:cxn modelId="{107795DA-E34E-484E-8811-2E1B11027F2B}" srcId="{04161A6C-0F90-4F6F-9B59-92712A895FED}" destId="{8FF72FDB-99C5-4EE6-AE37-68A111253C6D}" srcOrd="0" destOrd="0" parTransId="{3039DF98-7CE8-4CA1-8769-3E001D5C2D87}" sibTransId="{B5BF4414-445C-46FF-A0C6-D494AB8B7CF3}"/>
    <dgm:cxn modelId="{51D0B4E9-F4C3-483E-A44F-C608F99D6489}" type="presOf" srcId="{8FF72FDB-99C5-4EE6-AE37-68A111253C6D}" destId="{37D50DA1-1B19-4509-AE0F-5A0F83AFF8EC}" srcOrd="1" destOrd="0" presId="urn:microsoft.com/office/officeart/2005/8/layout/pyramid1"/>
    <dgm:cxn modelId="{39512B20-F748-4AD8-AE11-56B5DAB75576}" type="presParOf" srcId="{80CE9219-7491-4081-84C6-35DB777141B4}" destId="{C46E7936-A3B1-4C63-835C-426ED25DC63D}" srcOrd="0" destOrd="0" presId="urn:microsoft.com/office/officeart/2005/8/layout/pyramid1"/>
    <dgm:cxn modelId="{17CBDE70-904B-4598-A779-6907729D6CF2}" type="presParOf" srcId="{C46E7936-A3B1-4C63-835C-426ED25DC63D}" destId="{BA917405-267C-41AC-8019-EB809AB919D7}" srcOrd="0" destOrd="0" presId="urn:microsoft.com/office/officeart/2005/8/layout/pyramid1"/>
    <dgm:cxn modelId="{5235DD58-70C4-4DE5-8744-816B9CE91D74}" type="presParOf" srcId="{C46E7936-A3B1-4C63-835C-426ED25DC63D}" destId="{37D50DA1-1B19-4509-AE0F-5A0F83AFF8EC}" srcOrd="1" destOrd="0" presId="urn:microsoft.com/office/officeart/2005/8/layout/pyramid1"/>
    <dgm:cxn modelId="{561D8AA3-30DB-481A-9BFA-83B946C892CE}" type="presParOf" srcId="{80CE9219-7491-4081-84C6-35DB777141B4}" destId="{C7875087-821F-4D8F-8469-249685D8D11C}" srcOrd="1" destOrd="0" presId="urn:microsoft.com/office/officeart/2005/8/layout/pyramid1"/>
    <dgm:cxn modelId="{F0DA6A43-908F-40C9-92F5-D147B498455F}" type="presParOf" srcId="{C7875087-821F-4D8F-8469-249685D8D11C}" destId="{473CA66A-0425-46FE-9BCD-B194193C7DEE}" srcOrd="0" destOrd="0" presId="urn:microsoft.com/office/officeart/2005/8/layout/pyramid1"/>
    <dgm:cxn modelId="{040BE825-E369-4862-842C-B0CF60E37DD2}" type="presParOf" srcId="{C7875087-821F-4D8F-8469-249685D8D11C}" destId="{076974B5-3953-47C3-8DCF-3640EC93F75A}" srcOrd="1" destOrd="0" presId="urn:microsoft.com/office/officeart/2005/8/layout/pyramid1"/>
    <dgm:cxn modelId="{EC7A0998-B8FA-450E-80F9-A7F4C4418E63}" type="presParOf" srcId="{80CE9219-7491-4081-84C6-35DB777141B4}" destId="{CAB27359-F9B0-488E-906C-DA336EA086C0}" srcOrd="2" destOrd="0" presId="urn:microsoft.com/office/officeart/2005/8/layout/pyramid1"/>
    <dgm:cxn modelId="{553172FE-29D1-4133-937E-FC47D1D1DF44}" type="presParOf" srcId="{CAB27359-F9B0-488E-906C-DA336EA086C0}" destId="{EF6A92C4-83B3-4167-BFF5-054DE1900CE6}" srcOrd="0" destOrd="0" presId="urn:microsoft.com/office/officeart/2005/8/layout/pyramid1"/>
    <dgm:cxn modelId="{5DBBDCBD-7DCE-4EBC-8695-C5F9DBBEB384}" type="presParOf" srcId="{CAB27359-F9B0-488E-906C-DA336EA086C0}" destId="{53510171-3410-4895-8AA8-7BFCC814C9D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F3A06-350E-4110-B895-3D6D087D0C32}">
      <dsp:nvSpPr>
        <dsp:cNvPr id="0" name=""/>
        <dsp:cNvSpPr/>
      </dsp:nvSpPr>
      <dsp:spPr>
        <a:xfrm rot="10800000">
          <a:off x="0" y="0"/>
          <a:ext cx="2650927" cy="798695"/>
        </a:xfrm>
        <a:prstGeom prst="trapezoid">
          <a:avLst>
            <a:gd name="adj" fmla="val 5531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TOP DOWN</a:t>
          </a:r>
        </a:p>
      </dsp:txBody>
      <dsp:txXfrm rot="-10800000">
        <a:off x="463912" y="0"/>
        <a:ext cx="1723102" cy="798695"/>
      </dsp:txXfrm>
    </dsp:sp>
    <dsp:sp modelId="{223DC826-3563-4FF3-9CF0-2C8685909967}">
      <dsp:nvSpPr>
        <dsp:cNvPr id="0" name=""/>
        <dsp:cNvSpPr/>
      </dsp:nvSpPr>
      <dsp:spPr>
        <a:xfrm rot="10800000">
          <a:off x="441821" y="798695"/>
          <a:ext cx="1767284" cy="798695"/>
        </a:xfrm>
        <a:prstGeom prst="trapezoid">
          <a:avLst>
            <a:gd name="adj" fmla="val 5531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  </a:t>
          </a:r>
        </a:p>
      </dsp:txBody>
      <dsp:txXfrm rot="-10800000">
        <a:off x="751095" y="798695"/>
        <a:ext cx="1148735" cy="798695"/>
      </dsp:txXfrm>
    </dsp:sp>
    <dsp:sp modelId="{E209E3F4-0E10-4553-A9A9-7696F220CDE1}">
      <dsp:nvSpPr>
        <dsp:cNvPr id="0" name=""/>
        <dsp:cNvSpPr/>
      </dsp:nvSpPr>
      <dsp:spPr>
        <a:xfrm rot="10800000">
          <a:off x="883642" y="1597389"/>
          <a:ext cx="883642" cy="798695"/>
        </a:xfrm>
        <a:prstGeom prst="trapezoid">
          <a:avLst>
            <a:gd name="adj" fmla="val 5531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  </a:t>
          </a:r>
        </a:p>
      </dsp:txBody>
      <dsp:txXfrm rot="-10800000">
        <a:off x="883642" y="1597389"/>
        <a:ext cx="883642" cy="798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17405-267C-41AC-8019-EB809AB919D7}">
      <dsp:nvSpPr>
        <dsp:cNvPr id="0" name=""/>
        <dsp:cNvSpPr/>
      </dsp:nvSpPr>
      <dsp:spPr>
        <a:xfrm>
          <a:off x="883642" y="0"/>
          <a:ext cx="883642" cy="798695"/>
        </a:xfrm>
        <a:prstGeom prst="trapezoid">
          <a:avLst>
            <a:gd name="adj" fmla="val 5531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 </a:t>
          </a:r>
        </a:p>
      </dsp:txBody>
      <dsp:txXfrm>
        <a:off x="883642" y="0"/>
        <a:ext cx="883642" cy="798695"/>
      </dsp:txXfrm>
    </dsp:sp>
    <dsp:sp modelId="{473CA66A-0425-46FE-9BCD-B194193C7DEE}">
      <dsp:nvSpPr>
        <dsp:cNvPr id="0" name=""/>
        <dsp:cNvSpPr/>
      </dsp:nvSpPr>
      <dsp:spPr>
        <a:xfrm>
          <a:off x="441821" y="798695"/>
          <a:ext cx="1767284" cy="798695"/>
        </a:xfrm>
        <a:prstGeom prst="trapezoid">
          <a:avLst>
            <a:gd name="adj" fmla="val 5531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 </a:t>
          </a:r>
        </a:p>
      </dsp:txBody>
      <dsp:txXfrm>
        <a:off x="751095" y="798695"/>
        <a:ext cx="1148735" cy="798695"/>
      </dsp:txXfrm>
    </dsp:sp>
    <dsp:sp modelId="{EF6A92C4-83B3-4167-BFF5-054DE1900CE6}">
      <dsp:nvSpPr>
        <dsp:cNvPr id="0" name=""/>
        <dsp:cNvSpPr/>
      </dsp:nvSpPr>
      <dsp:spPr>
        <a:xfrm>
          <a:off x="0" y="1597389"/>
          <a:ext cx="2650927" cy="798695"/>
        </a:xfrm>
        <a:prstGeom prst="trapezoid">
          <a:avLst>
            <a:gd name="adj" fmla="val 5531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BOTTOM UP</a:t>
          </a:r>
        </a:p>
      </dsp:txBody>
      <dsp:txXfrm>
        <a:off x="463912" y="1597389"/>
        <a:ext cx="1723102" cy="798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5CEEC-CD57-4E21-8A74-C83F8C558201}" type="datetimeFigureOut">
              <a:rPr lang="en-DE" smtClean="0"/>
              <a:t>06/06/2024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81A7-D8DF-400C-A878-A0CCF6A37C8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447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Gilroy Light" panose="00000400000000000000"/>
              </a:rPr>
              <a:t>We’re not simply looking for funds, we’re looking to fulfil our mission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>
              <a:latin typeface="Gilroy Light" panose="00000400000000000000"/>
            </a:endParaRPr>
          </a:p>
          <a:p>
            <a:pPr marL="0" indent="0">
              <a:buNone/>
            </a:pPr>
            <a:r>
              <a:rPr lang="en-US" sz="1600" b="0" dirty="0">
                <a:latin typeface="Gilroy Light" panose="00000400000000000000"/>
              </a:rPr>
              <a:t>Collaboration as an opportunity to:</a:t>
            </a:r>
          </a:p>
          <a:p>
            <a:pPr lvl="1"/>
            <a:r>
              <a:rPr lang="en-US" sz="1600" b="0" dirty="0">
                <a:latin typeface="Gilroy Light" panose="00000400000000000000"/>
              </a:rPr>
              <a:t>Reflect multi-stakeholder local-to-global perspectives</a:t>
            </a:r>
          </a:p>
          <a:p>
            <a:pPr lvl="1"/>
            <a:r>
              <a:rPr lang="en-US" sz="1600" b="0" dirty="0">
                <a:latin typeface="Gilroy Light" panose="00000400000000000000"/>
              </a:rPr>
              <a:t>Tackle complex, systemic issues by leveraging stakeholders’ complimentary capabilities</a:t>
            </a:r>
          </a:p>
          <a:p>
            <a:pPr lvl="1"/>
            <a:r>
              <a:rPr lang="en-US" sz="1600" b="0" dirty="0">
                <a:latin typeface="Gilroy Light" panose="00000400000000000000"/>
              </a:rPr>
              <a:t>Create coalitions that increase influence</a:t>
            </a:r>
          </a:p>
          <a:p>
            <a:pPr lvl="1"/>
            <a:r>
              <a:rPr lang="en-US" sz="1600" b="0" dirty="0">
                <a:latin typeface="Gilroy Light" panose="00000400000000000000"/>
              </a:rPr>
              <a:t>Scale impact</a:t>
            </a:r>
            <a:endParaRPr lang="en-GB" sz="1600" b="0" kern="0" dirty="0">
              <a:effectLst/>
              <a:latin typeface="Gilroy Light" panose="0000040000000000000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Gilroy Light" panose="00000400000000000000"/>
            </a:endParaRPr>
          </a:p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881A7-D8DF-400C-A878-A0CCF6A37C86}" type="slidenum">
              <a:rPr lang="en-DE" smtClean="0"/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13989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881A7-D8DF-400C-A878-A0CCF6A37C86}" type="slidenum">
              <a:rPr lang="en-DE" smtClean="0"/>
              <a:t>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83793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Increasing competition</a:t>
            </a:r>
          </a:p>
          <a:p>
            <a:r>
              <a:rPr lang="en-GB" dirty="0"/>
              <a:t>Humanitarian aid is at an all-time high. 300 million people need humanitarian assistance now. Wars in Gaza and Ukraine are set to continue and possibly spread/intensify. 25% of the world’s population live in fragile environments, often in lower income countries. There is a lot of competition for available funds. Will this be at the expense of long-term development? </a:t>
            </a:r>
          </a:p>
          <a:p>
            <a:endParaRPr lang="en-GB" b="1" dirty="0"/>
          </a:p>
          <a:p>
            <a:r>
              <a:rPr lang="en-GB" b="1" dirty="0"/>
              <a:t>Biodiversity</a:t>
            </a:r>
          </a:p>
          <a:p>
            <a:r>
              <a:rPr lang="en-GB" dirty="0"/>
              <a:t>But there is also good news. The climate emergency remains high on donor agendas, and there is growing emphasis on biodiversity, especially since COP15.</a:t>
            </a:r>
          </a:p>
          <a:p>
            <a:endParaRPr lang="en-GB" dirty="0"/>
          </a:p>
          <a:p>
            <a:r>
              <a:rPr lang="en-GB" b="1" dirty="0"/>
              <a:t>Localisation</a:t>
            </a:r>
          </a:p>
          <a:p>
            <a:r>
              <a:rPr lang="en-GB" dirty="0"/>
              <a:t>Funders are increasingly looking to local implementers, led by USAID. We can expect to see more funding channelled towards mid-sized regional and local implementers. This could be a good opportunity for SAN and its members. Our global reach expands our collective eligibility to target these funds. </a:t>
            </a:r>
          </a:p>
          <a:p>
            <a:endParaRPr lang="en-GB" dirty="0"/>
          </a:p>
          <a:p>
            <a:r>
              <a:rPr lang="en-GB" b="1" dirty="0"/>
              <a:t>GESI</a:t>
            </a:r>
          </a:p>
          <a:p>
            <a:r>
              <a:rPr lang="en-GB" dirty="0"/>
              <a:t>This is nothing new for bilateral development funders.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But more climate funders are also now committing to incorporate equity and justice principles into their funding policies..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SAN has strengthened its capacities in this regard. We’ve incorporated GESI into our mission. We are intentional about it when designing our programming. </a:t>
            </a:r>
          </a:p>
          <a:p>
            <a:endParaRPr lang="en-GB" dirty="0"/>
          </a:p>
          <a:p>
            <a:r>
              <a:rPr lang="en-GB" b="1" dirty="0"/>
              <a:t>Private-sector partnership</a:t>
            </a:r>
          </a:p>
          <a:p>
            <a:r>
              <a:rPr lang="en-GB" dirty="0"/>
              <a:t>We’ve seen for a while that governments see this as a benefit both in terms of cost-share and to foster sustainability. It’s a trend that seems set to stay. </a:t>
            </a:r>
          </a:p>
          <a:p>
            <a:r>
              <a:rPr lang="en-GB" dirty="0"/>
              <a:t>SAN enjoys</a:t>
            </a:r>
            <a:r>
              <a:rPr lang="en-GB" dirty="0">
                <a:effectLst/>
              </a:rPr>
              <a:t> strong engagement with corporates. We leverage </a:t>
            </a:r>
            <a:r>
              <a:rPr lang="en-DE" dirty="0">
                <a:effectLst/>
              </a:rPr>
              <a:t>cooperation and partnership </a:t>
            </a:r>
            <a:r>
              <a:rPr lang="en-GB" dirty="0">
                <a:effectLst/>
              </a:rPr>
              <a:t>with </a:t>
            </a:r>
            <a:r>
              <a:rPr lang="en-DE" dirty="0">
                <a:effectLst/>
              </a:rPr>
              <a:t>companies, </a:t>
            </a:r>
            <a:r>
              <a:rPr lang="en-GB" dirty="0">
                <a:effectLst/>
              </a:rPr>
              <a:t>governments, civil society, communities and others. </a:t>
            </a:r>
          </a:p>
          <a:p>
            <a:r>
              <a:rPr lang="en-GB" dirty="0">
                <a:effectLst/>
              </a:rPr>
              <a:t>This is an opportunity we can exploit. </a:t>
            </a:r>
            <a:endParaRPr lang="en-GB" dirty="0"/>
          </a:p>
          <a:p>
            <a:endParaRPr lang="en-GB" b="1" dirty="0"/>
          </a:p>
          <a:p>
            <a:r>
              <a:rPr lang="en-GB" b="1" dirty="0"/>
              <a:t>Co-creation</a:t>
            </a:r>
          </a:p>
          <a:p>
            <a:r>
              <a:rPr lang="en-GB" dirty="0"/>
              <a:t>Donors and clients are aiming for more co-creation. This is central to how SAN engages with our partners. So this is an opportunity for us to be competitive</a:t>
            </a:r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881A7-D8DF-400C-A878-A0CCF6A37C86}" type="slidenum">
              <a:rPr lang="en-DE" smtClean="0"/>
              <a:t>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61094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Take 10 minutes to discuss and report back</a:t>
            </a:r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881A7-D8DF-400C-A878-A0CCF6A37C86}" type="slidenum">
              <a:rPr lang="en-DE" smtClean="0"/>
              <a:t>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31509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goals is to gather insights on collaborative fundraising within the network.</a:t>
            </a:r>
          </a:p>
          <a:p>
            <a:pPr marL="0" indent="0">
              <a:buNone/>
            </a:pPr>
            <a:r>
              <a:rPr lang="en-GB" dirty="0">
                <a:solidFill>
                  <a:srgbClr val="3A332A"/>
                </a:solidFill>
              </a:rPr>
              <a:t>Take 15 minutes to discuss in groups and the report back</a:t>
            </a:r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881A7-D8DF-400C-A878-A0CCF6A37C86}" type="slidenum">
              <a:rPr lang="en-DE" smtClean="0"/>
              <a:t>6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315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41746-B279-6000-F365-5B7539F54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008581"/>
                </a:solidFill>
                <a:latin typeface="Gilroy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CAA12A-03BD-682F-693E-E1F1AEFF3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66B245"/>
                </a:solidFill>
                <a:latin typeface="Gilroy Bold" panose="000008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 descr="A logo on a white background&#10;&#10;Description automatically generated">
            <a:extLst>
              <a:ext uri="{FF2B5EF4-FFF2-40B4-BE49-F238E27FC236}">
                <a16:creationId xmlns:a16="http://schemas.microsoft.com/office/drawing/2014/main" id="{05F5DBDB-4025-AB4F-BA4C-76E5B15689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869" y="5349875"/>
            <a:ext cx="1600262" cy="160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2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034C5-C333-7B01-263A-D5ABA49FD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1355" cy="1325563"/>
          </a:xfrm>
        </p:spPr>
        <p:txBody>
          <a:bodyPr/>
          <a:lstStyle>
            <a:lvl1pPr>
              <a:defRPr>
                <a:solidFill>
                  <a:srgbClr val="008581"/>
                </a:solidFill>
                <a:latin typeface="Gilroy Medium" panose="000006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FA7DE5-347F-76CA-20CB-5792BBC18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AF848-FB71-7B45-4686-3EB1D0DA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024F-329B-4F5B-879D-332847F4B98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D6CF2-9E02-097E-4634-4AF1C5B36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10BE5-7602-0B22-68C2-52FF55082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8F6D-E22B-4ADE-9D98-1660D25E90A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logo on a white background&#10;&#10;Description automatically generated">
            <a:extLst>
              <a:ext uri="{FF2B5EF4-FFF2-40B4-BE49-F238E27FC236}">
                <a16:creationId xmlns:a16="http://schemas.microsoft.com/office/drawing/2014/main" id="{EA26EE6F-0521-20AF-459C-7BD1B63F9E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446" y="236964"/>
            <a:ext cx="1581884" cy="158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0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94AD3-DB6E-F498-D926-46A3101C2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08581"/>
                </a:solidFill>
                <a:latin typeface="Gilroy Medium" panose="000006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671454-679C-F244-99A4-1D3761F17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7408A-11C8-8E29-77F2-8FF026FA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024F-329B-4F5B-879D-332847F4B98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0EF58-61F3-EF98-2BC5-6F5AAA892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6D7A8-FCCC-6B03-300C-B24B92F74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8F6D-E22B-4ADE-9D98-1660D25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C88B-930D-ADB9-672C-972B67090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581"/>
                </a:solidFill>
                <a:latin typeface="Gilroy Medium" panose="000006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BF9D3-E567-A84D-5C64-ED8DBB2BC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DB39C-6485-F4E9-A34B-26798D6E8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024F-329B-4F5B-879D-332847F4B98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93E5A-2F89-3BAE-6865-9816F063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3B665-5BD1-2906-C7E7-9ADB49AE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8F6D-E22B-4ADE-9D98-1660D25E90A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logo on a white background&#10;&#10;Description automatically generated">
            <a:extLst>
              <a:ext uri="{FF2B5EF4-FFF2-40B4-BE49-F238E27FC236}">
                <a16:creationId xmlns:a16="http://schemas.microsoft.com/office/drawing/2014/main" id="{AA93BC93-E526-64B2-6E05-C515573C2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446" y="236964"/>
            <a:ext cx="1581884" cy="158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68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E4B6F-4805-7C3F-BC85-A69A873F7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8581"/>
                </a:solidFill>
                <a:latin typeface="Gilroy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09C6F-AE9A-4EA1-0A1A-AFF09DEF3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66B245"/>
                </a:solidFill>
                <a:latin typeface="Gilroy Bold" panose="000008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D2EF1-8724-5C3E-3315-A84076FB4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024F-329B-4F5B-879D-332847F4B98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92355-FE49-674B-F729-2E15DBF8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FD317-A790-5486-F32A-50E17D8FA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8F6D-E22B-4ADE-9D98-1660D25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3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0BBC7-C3F5-5C81-66C2-8B2A582C7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32343" cy="1325563"/>
          </a:xfrm>
        </p:spPr>
        <p:txBody>
          <a:bodyPr/>
          <a:lstStyle>
            <a:lvl1pPr>
              <a:defRPr>
                <a:solidFill>
                  <a:srgbClr val="008581"/>
                </a:solidFill>
                <a:latin typeface="Gilroy Medium" panose="000006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B3FB4-CB6A-F367-98AF-58BDDFD9F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E3C71-352B-B4C6-C5AF-9752A1259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BDACB-47FA-53A7-4FF1-862D05B3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024F-329B-4F5B-879D-332847F4B98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99888-790B-69AB-4CBD-D73A0480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3E6D1-FFCB-D5F1-542C-C1701FA1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8F6D-E22B-4ADE-9D98-1660D25E90A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logo on a white background&#10;&#10;Description automatically generated">
            <a:extLst>
              <a:ext uri="{FF2B5EF4-FFF2-40B4-BE49-F238E27FC236}">
                <a16:creationId xmlns:a16="http://schemas.microsoft.com/office/drawing/2014/main" id="{35B639BC-DD0B-492C-15D1-01CE6E727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446" y="236964"/>
            <a:ext cx="1581884" cy="158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86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95D37-61B0-7F3E-401F-3200128A3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22129" cy="1325563"/>
          </a:xfrm>
        </p:spPr>
        <p:txBody>
          <a:bodyPr/>
          <a:lstStyle>
            <a:lvl1pPr>
              <a:defRPr>
                <a:solidFill>
                  <a:srgbClr val="008581"/>
                </a:solidFill>
                <a:latin typeface="Gilroy Medium" panose="000006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ABD6B-8C3E-2823-17C6-C0453F022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E622C-F07E-AC8A-9D43-1CF1E1E8F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3B783-8A87-B6BC-804B-3D103BF0C5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0C0179-2601-230C-34BB-FD0EDBC3C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E52873-D55B-C60D-2FD7-C3F4370E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024F-329B-4F5B-879D-332847F4B98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8EF5B8-7BF6-CF9C-9EC2-77E37722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FEDB62-5400-E9CB-D3D4-81D4CCB5E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8F6D-E22B-4ADE-9D98-1660D25E90A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logo on a white background&#10;&#10;Description automatically generated">
            <a:extLst>
              <a:ext uri="{FF2B5EF4-FFF2-40B4-BE49-F238E27FC236}">
                <a16:creationId xmlns:a16="http://schemas.microsoft.com/office/drawing/2014/main" id="{70CD6D34-4093-517C-C875-75F4A9AEFC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446" y="236964"/>
            <a:ext cx="1581884" cy="158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2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6867A-FFF9-E248-E7F0-BD0838801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66849" cy="1325563"/>
          </a:xfrm>
        </p:spPr>
        <p:txBody>
          <a:bodyPr/>
          <a:lstStyle>
            <a:lvl1pPr>
              <a:defRPr>
                <a:solidFill>
                  <a:srgbClr val="008581"/>
                </a:solidFill>
                <a:latin typeface="Gilroy Medium" panose="000006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1911A-3975-9463-FD04-0869B8F5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024F-329B-4F5B-879D-332847F4B98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0151F3-CCD2-5A7C-796C-D0459B6D1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A56AA-CA2D-3C63-0C16-A628B321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8F6D-E22B-4ADE-9D98-1660D25E90A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logo on a white background&#10;&#10;Description automatically generated">
            <a:extLst>
              <a:ext uri="{FF2B5EF4-FFF2-40B4-BE49-F238E27FC236}">
                <a16:creationId xmlns:a16="http://schemas.microsoft.com/office/drawing/2014/main" id="{98663E77-AA9E-8EBB-8FC8-2802EE6496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446" y="236964"/>
            <a:ext cx="1581884" cy="158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4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B3BC6A-E108-6655-E8BC-F3263D42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024F-329B-4F5B-879D-332847F4B98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6BE322-B4F4-0051-36B4-D8866169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01954-EF4A-5EA8-857E-8875C61A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8F6D-E22B-4ADE-9D98-1660D25E90A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A logo on a white background&#10;&#10;Description automatically generated">
            <a:extLst>
              <a:ext uri="{FF2B5EF4-FFF2-40B4-BE49-F238E27FC236}">
                <a16:creationId xmlns:a16="http://schemas.microsoft.com/office/drawing/2014/main" id="{7ACEE045-2257-A3AF-8026-402D88C232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644" y="236964"/>
            <a:ext cx="1124685" cy="112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1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E5BA8-B32E-52CE-DB03-7A2FD96F4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8581"/>
                </a:solidFill>
                <a:latin typeface="Gilroy Medium" panose="000006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2C500-5536-6B5D-2ED9-7E3B4FB81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9245D-8D9C-E403-17A4-B3757FDB9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0A246-905F-6000-F441-88733AE4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024F-329B-4F5B-879D-332847F4B98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CCBFE-F6EE-EA2C-0EAD-E763909D4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3E1A8-C2C9-D0E1-30DA-55D294B9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8F6D-E22B-4ADE-9D98-1660D25E90A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logo on a white background&#10;&#10;Description automatically generated">
            <a:extLst>
              <a:ext uri="{FF2B5EF4-FFF2-40B4-BE49-F238E27FC236}">
                <a16:creationId xmlns:a16="http://schemas.microsoft.com/office/drawing/2014/main" id="{A2EA0FF6-867B-BDD6-CF1A-B0F5F28CD1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547" y="21267"/>
            <a:ext cx="1021168" cy="102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9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C510-4CC1-0A66-9742-99946B860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8581"/>
                </a:solidFill>
                <a:latin typeface="Gilroy Medium" panose="000006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B1A28A-603B-124D-D6B5-6DC18AFF1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769F7-AC93-34BF-8A92-66A53F1B5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E005D-4045-19C5-C546-9FDBD2B09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024F-329B-4F5B-879D-332847F4B98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01578-C9CE-C3EC-B680-CFB575B8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DCD20-A314-B847-3EB8-80BC7F6FB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8F6D-E22B-4ADE-9D98-1660D25E90A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logo on a white background&#10;&#10;Description automatically generated">
            <a:extLst>
              <a:ext uri="{FF2B5EF4-FFF2-40B4-BE49-F238E27FC236}">
                <a16:creationId xmlns:a16="http://schemas.microsoft.com/office/drawing/2014/main" id="{AA2ECB66-6CB2-942A-AE1C-B23F85F179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547" y="21267"/>
            <a:ext cx="1021168" cy="102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10916-CB4A-C25D-FC1A-4E63F50AB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296D9-84FB-4CC9-D947-2EC1FC767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64C1B-FD37-6E70-527C-FDCD6476D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ilroy Medium" panose="00000600000000000000" pitchFamily="50" charset="0"/>
              </a:defRPr>
            </a:lvl1pPr>
          </a:lstStyle>
          <a:p>
            <a:fld id="{B5DA024F-329B-4F5B-879D-332847F4B989}" type="datetimeFigureOut">
              <a:rPr lang="en-US" smtClean="0"/>
              <a:pPr/>
              <a:t>6/6/2024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DB98B-1D45-69F6-AA37-9F12A1A89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1383A-CAB4-8AA3-B7B6-7798DB092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ilroy Medium" panose="00000600000000000000" pitchFamily="50" charset="0"/>
              </a:defRPr>
            </a:lvl1pPr>
          </a:lstStyle>
          <a:p>
            <a:fld id="{C37D8F6D-E22B-4ADE-9D98-1660D25E90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0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581"/>
          </a:solidFill>
          <a:latin typeface="Gilroy Medium" panose="000006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roy Light" panose="000004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roy Light" panose="000004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roy Light" panose="000004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roy Light" panose="000004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roy Light" panose="000004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.sv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5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4C24A-186B-CA51-931A-E66854E0D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31680" cy="2387600"/>
          </a:xfrm>
        </p:spPr>
        <p:txBody>
          <a:bodyPr>
            <a:normAutofit/>
          </a:bodyPr>
          <a:lstStyle/>
          <a:p>
            <a:r>
              <a:rPr lang="en-US" sz="6000" dirty="0"/>
              <a:t>Collaborative Fundraising </a:t>
            </a:r>
            <a:br>
              <a:rPr lang="en-US" sz="6000" dirty="0"/>
            </a:br>
            <a:r>
              <a:rPr lang="en-US" sz="6000" dirty="0"/>
              <a:t>with SAN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C6A66-3243-A584-567F-3D0E189D7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3419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/>
              <a:t>Unlocking the Power of Partnerships</a:t>
            </a:r>
          </a:p>
        </p:txBody>
      </p:sp>
    </p:spTree>
    <p:extLst>
      <p:ext uri="{BB962C8B-B14F-4D97-AF65-F5344CB8AC3E}">
        <p14:creationId xmlns:p14="http://schemas.microsoft.com/office/powerpoint/2010/main" val="420902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19BF3-3590-A1E8-0826-D521D4B0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75"/>
            <a:ext cx="9037320" cy="1325563"/>
          </a:xfrm>
        </p:spPr>
        <p:txBody>
          <a:bodyPr>
            <a:normAutofit/>
          </a:bodyPr>
          <a:lstStyle/>
          <a:p>
            <a:r>
              <a:rPr lang="en-GB" dirty="0"/>
              <a:t>Creating a Collaborative Culture to Accelerate Agricultural Transformation</a:t>
            </a:r>
            <a:endParaRPr lang="en-DE" dirty="0"/>
          </a:p>
        </p:txBody>
      </p:sp>
      <p:pic>
        <p:nvPicPr>
          <p:cNvPr id="1026" name="Picture 2" descr="Positive-sum Game - FourWeekMBA">
            <a:extLst>
              <a:ext uri="{FF2B5EF4-FFF2-40B4-BE49-F238E27FC236}">
                <a16:creationId xmlns:a16="http://schemas.microsoft.com/office/drawing/2014/main" id="{9B515258-A17B-6011-353A-22EF2CAAD5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57" b="7592"/>
          <a:stretch/>
        </p:blipFill>
        <p:spPr bwMode="auto">
          <a:xfrm>
            <a:off x="898883" y="1611168"/>
            <a:ext cx="9891037" cy="501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EA32F5-4FC4-AF23-8550-813A933A849B}"/>
              </a:ext>
            </a:extLst>
          </p:cNvPr>
          <p:cNvSpPr txBox="1"/>
          <p:nvPr/>
        </p:nvSpPr>
        <p:spPr>
          <a:xfrm>
            <a:off x="4196674" y="1639030"/>
            <a:ext cx="32542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/>
              <a:t>Positive Sum Game</a:t>
            </a:r>
          </a:p>
        </p:txBody>
      </p:sp>
    </p:spTree>
    <p:extLst>
      <p:ext uri="{BB962C8B-B14F-4D97-AF65-F5344CB8AC3E}">
        <p14:creationId xmlns:p14="http://schemas.microsoft.com/office/powerpoint/2010/main" val="181458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F0533-238C-34C2-B088-00DE99A5D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075057" cy="1325563"/>
          </a:xfrm>
        </p:spPr>
        <p:txBody>
          <a:bodyPr/>
          <a:lstStyle/>
          <a:p>
            <a:r>
              <a:rPr lang="en-US" dirty="0"/>
              <a:t>But we need the right collaboration model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3B91A7B-19C2-865F-2114-3B04A298D7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2878393"/>
              </p:ext>
            </p:extLst>
          </p:nvPr>
        </p:nvGraphicFramePr>
        <p:xfrm>
          <a:off x="6998991" y="3225741"/>
          <a:ext cx="2650927" cy="2396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1C6161B-9C47-DBEB-B058-7B052A2530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9984529"/>
              </p:ext>
            </p:extLst>
          </p:nvPr>
        </p:nvGraphicFramePr>
        <p:xfrm>
          <a:off x="1175925" y="3225741"/>
          <a:ext cx="2650927" cy="2396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Arrow: Right 10">
            <a:extLst>
              <a:ext uri="{FF2B5EF4-FFF2-40B4-BE49-F238E27FC236}">
                <a16:creationId xmlns:a16="http://schemas.microsoft.com/office/drawing/2014/main" id="{1E332868-7A5D-5573-A414-CF31F2A51A63}"/>
              </a:ext>
            </a:extLst>
          </p:cNvPr>
          <p:cNvSpPr/>
          <p:nvPr/>
        </p:nvSpPr>
        <p:spPr>
          <a:xfrm rot="10800000">
            <a:off x="3743280" y="4296037"/>
            <a:ext cx="2506941" cy="11433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56ADB1-B257-FCB3-D30B-112B3F952FBF}"/>
              </a:ext>
            </a:extLst>
          </p:cNvPr>
          <p:cNvSpPr txBox="1"/>
          <p:nvPr/>
        </p:nvSpPr>
        <p:spPr>
          <a:xfrm>
            <a:off x="4338831" y="4075961"/>
            <a:ext cx="19423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RECIPROCITY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1517AA59-4FD1-5273-1D09-84E0B002AEA4}"/>
              </a:ext>
            </a:extLst>
          </p:cNvPr>
          <p:cNvSpPr/>
          <p:nvPr/>
        </p:nvSpPr>
        <p:spPr>
          <a:xfrm>
            <a:off x="4307831" y="3244119"/>
            <a:ext cx="2519374" cy="11433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17" descr="Close with solid fill">
            <a:extLst>
              <a:ext uri="{FF2B5EF4-FFF2-40B4-BE49-F238E27FC236}">
                <a16:creationId xmlns:a16="http://schemas.microsoft.com/office/drawing/2014/main" id="{61ED2D23-B369-1711-BC69-8867077CEDB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67254" y="2045124"/>
            <a:ext cx="914400" cy="914400"/>
          </a:xfrm>
          <a:prstGeom prst="rect">
            <a:avLst/>
          </a:prstGeom>
        </p:spPr>
      </p:pic>
      <p:pic>
        <p:nvPicPr>
          <p:cNvPr id="20" name="Graphic 19" descr="Checkmark with solid fill">
            <a:extLst>
              <a:ext uri="{FF2B5EF4-FFF2-40B4-BE49-F238E27FC236}">
                <a16:creationId xmlns:a16="http://schemas.microsoft.com/office/drawing/2014/main" id="{4178806A-2E74-A405-83D0-F3765C017B2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073043" y="2045124"/>
            <a:ext cx="914400" cy="914400"/>
          </a:xfrm>
          <a:prstGeom prst="rect">
            <a:avLst/>
          </a:prstGeom>
        </p:spPr>
      </p:pic>
      <p:pic>
        <p:nvPicPr>
          <p:cNvPr id="21" name="Graphic 20" descr="Checkmark with solid fill">
            <a:extLst>
              <a:ext uri="{FF2B5EF4-FFF2-40B4-BE49-F238E27FC236}">
                <a16:creationId xmlns:a16="http://schemas.microsoft.com/office/drawing/2014/main" id="{75C3FC89-A589-BF75-9ED1-9F622E258C1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852086" y="20451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1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E63B0-95F6-F414-2DAA-A71ECFC79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99333" cy="1325563"/>
          </a:xfrm>
        </p:spPr>
        <p:txBody>
          <a:bodyPr/>
          <a:lstStyle/>
          <a:p>
            <a:r>
              <a:rPr lang="en-GB" dirty="0"/>
              <a:t>Adapting to Global Funding Trends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E922C-2A73-F21A-5058-17A53D9EA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competition</a:t>
            </a:r>
          </a:p>
          <a:p>
            <a:r>
              <a:rPr lang="en-GB" dirty="0"/>
              <a:t>More emphasis on biodiversity</a:t>
            </a:r>
          </a:p>
          <a:p>
            <a:r>
              <a:rPr lang="en-GB" dirty="0"/>
              <a:t>More localisation</a:t>
            </a:r>
          </a:p>
          <a:p>
            <a:r>
              <a:rPr lang="en-GB" dirty="0"/>
              <a:t>Growing emphasis on equity and justice</a:t>
            </a:r>
          </a:p>
          <a:p>
            <a:r>
              <a:rPr lang="en-GB" dirty="0"/>
              <a:t>More private-sector partnership</a:t>
            </a:r>
          </a:p>
          <a:p>
            <a:r>
              <a:rPr lang="en-GB" dirty="0"/>
              <a:t>More co-creation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b="1" i="1" dirty="0"/>
              <a:t>To compete, we need to put together the best teams, to build the best initiatives and proposals, to deliver the best work.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58311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D7C28-F500-5FF2-192A-82208A318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1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DA85B-34A7-99DC-3332-C1AC232ED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dirty="0">
                <a:solidFill>
                  <a:srgbClr val="3A332A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“</a:t>
            </a:r>
            <a:r>
              <a:rPr lang="en-DE" b="1" i="1" dirty="0">
                <a:solidFill>
                  <a:srgbClr val="3A332A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The days of designing programmes in London, Washington DC, and Berlin should be over.</a:t>
            </a:r>
            <a:r>
              <a:rPr lang="en-GB" b="1" i="1" dirty="0">
                <a:solidFill>
                  <a:srgbClr val="3A332A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endParaRPr lang="en-US" sz="2800" dirty="0">
              <a:solidFill>
                <a:srgbClr val="3A332A"/>
              </a:solidFill>
              <a:effectLst/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3A332A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Why or why not?</a:t>
            </a:r>
          </a:p>
          <a:p>
            <a:r>
              <a:rPr lang="en-US" dirty="0">
                <a:solidFill>
                  <a:srgbClr val="3A332A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What are your reasons?</a:t>
            </a:r>
            <a:endParaRPr lang="en-US" sz="2800" dirty="0">
              <a:solidFill>
                <a:srgbClr val="3A332A"/>
              </a:solidFill>
              <a:effectLst/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3A332A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What has been your experience?</a:t>
            </a:r>
          </a:p>
          <a:p>
            <a:r>
              <a:rPr lang="en-US" dirty="0">
                <a:solidFill>
                  <a:srgbClr val="3A332A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What opportunities do you see for SAN to change this?</a:t>
            </a:r>
          </a:p>
          <a:p>
            <a:pPr marL="0" indent="0">
              <a:buNone/>
            </a:pPr>
            <a:endParaRPr lang="en-US" dirty="0">
              <a:solidFill>
                <a:srgbClr val="3A332A"/>
              </a:solidFill>
              <a:highlight>
                <a:srgbClr val="FFFFFF"/>
              </a:highlight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11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D7C28-F500-5FF2-192A-82208A318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2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DA85B-34A7-99DC-3332-C1AC232ED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dirty="0"/>
              <a:t>“If you want to go fast, go alone. If you want to go far, go together.” </a:t>
            </a:r>
          </a:p>
          <a:p>
            <a:pPr marL="0" indent="0">
              <a:buNone/>
            </a:pPr>
            <a:endParaRPr lang="en-GB" i="1" dirty="0"/>
          </a:p>
          <a:p>
            <a:r>
              <a:rPr lang="en-US" dirty="0"/>
              <a:t>What has worked well in your funding collaborations? </a:t>
            </a:r>
          </a:p>
          <a:p>
            <a:r>
              <a:rPr lang="en-US" dirty="0"/>
              <a:t>What challenges have you faced? </a:t>
            </a:r>
          </a:p>
          <a:p>
            <a:r>
              <a:rPr lang="en-US" dirty="0"/>
              <a:t>What has kept you from collaborating with others on fundraising?</a:t>
            </a:r>
          </a:p>
          <a:p>
            <a:r>
              <a:rPr lang="en-US" dirty="0"/>
              <a:t>What roles do you see for the secretariat in collaborative fundraising efforts?</a:t>
            </a:r>
          </a:p>
          <a:p>
            <a:r>
              <a:rPr lang="en-US" dirty="0"/>
              <a:t>What are the different ways members can contribute to collaborative fundraising efforts?</a:t>
            </a:r>
            <a:endParaRPr lang="en-US" sz="2800" i="1" dirty="0">
              <a:solidFill>
                <a:srgbClr val="3A332A"/>
              </a:solidFill>
              <a:effectLst/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3A332A"/>
              </a:solidFill>
              <a:highlight>
                <a:srgbClr val="FFFFFF"/>
              </a:highlight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2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N - Oxford 2024 PowerPoint Template" id="{0AF54221-7FED-4408-A2BE-887F9A4998EF}" vid="{2FE57444-2050-44F7-B571-6F218CE48F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14C6FA4DE2A45449F57F9E13E4DA89F" ma:contentTypeVersion="18" ma:contentTypeDescription="Crear nuevo documento." ma:contentTypeScope="" ma:versionID="e0ea4397e9fb626e36160c5866f755c0">
  <xsd:schema xmlns:xsd="http://www.w3.org/2001/XMLSchema" xmlns:xs="http://www.w3.org/2001/XMLSchema" xmlns:p="http://schemas.microsoft.com/office/2006/metadata/properties" xmlns:ns2="f87f5185-7995-4c3f-801a-2e0c5ecbbcd7" xmlns:ns3="86e5f244-6932-46f1-8acf-4e9a49130192" targetNamespace="http://schemas.microsoft.com/office/2006/metadata/properties" ma:root="true" ma:fieldsID="8b7c7fdd190241da2be6d48dbacc2917" ns2:_="" ns3:_="">
    <xsd:import namespace="f87f5185-7995-4c3f-801a-2e0c5ecbbcd7"/>
    <xsd:import namespace="86e5f244-6932-46f1-8acf-4e9a49130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7f5185-7995-4c3f-801a-2e0c5ecbbc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9eec821-d201-4c90-b5eb-d7d4840da8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5f244-6932-46f1-8acf-4e9a49130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62fdf1e-ab49-4e73-8422-c511e73e809a}" ma:internalName="TaxCatchAll" ma:showField="CatchAllData" ma:web="86e5f244-6932-46f1-8acf-4e9a491301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87f5185-7995-4c3f-801a-2e0c5ecbbcd7">
      <Terms xmlns="http://schemas.microsoft.com/office/infopath/2007/PartnerControls"/>
    </lcf76f155ced4ddcb4097134ff3c332f>
    <TaxCatchAll xmlns="86e5f244-6932-46f1-8acf-4e9a49130192" xsi:nil="true"/>
    <SharedWithUsers xmlns="86e5f244-6932-46f1-8acf-4e9a49130192">
      <UserInfo>
        <DisplayName/>
        <AccountId xsi:nil="true"/>
        <AccountType/>
      </UserInfo>
    </SharedWithUsers>
    <MediaLengthInSeconds xmlns="f87f5185-7995-4c3f-801a-2e0c5ecbbcd7" xsi:nil="true"/>
  </documentManagement>
</p:properties>
</file>

<file path=customXml/itemProps1.xml><?xml version="1.0" encoding="utf-8"?>
<ds:datastoreItem xmlns:ds="http://schemas.openxmlformats.org/officeDocument/2006/customXml" ds:itemID="{F939BC02-F7F4-46A4-8D2E-7571BB843C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7f5185-7995-4c3f-801a-2e0c5ecbbcd7"/>
    <ds:schemaRef ds:uri="86e5f244-6932-46f1-8acf-4e9a49130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14F3E0-5B6D-4ED8-8FDA-A58140C601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C94DD0-61FF-4ECC-87BB-F87A20FDB0A3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86e5f244-6932-46f1-8acf-4e9a49130192"/>
    <ds:schemaRef ds:uri="f87f5185-7995-4c3f-801a-2e0c5ecbbcd7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SAN - Oxford 2024 PowerPoint Template</Template>
  <TotalTime>1919</TotalTime>
  <Words>590</Words>
  <Application>Microsoft Office PowerPoint</Application>
  <PresentationFormat>Widescreen</PresentationFormat>
  <Paragraphs>72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Arial</vt:lpstr>
      <vt:lpstr>Calibri</vt:lpstr>
      <vt:lpstr>Gilroy Bold</vt:lpstr>
      <vt:lpstr>Gilroy Light</vt:lpstr>
      <vt:lpstr>Gilroy Medium</vt:lpstr>
      <vt:lpstr>Times New Roman</vt:lpstr>
      <vt:lpstr>Office Theme</vt:lpstr>
      <vt:lpstr>Collaborative Fundraising  with SAN</vt:lpstr>
      <vt:lpstr>Creating a Collaborative Culture to Accelerate Agricultural Transformation</vt:lpstr>
      <vt:lpstr>But we need the right collaboration model</vt:lpstr>
      <vt:lpstr>Adapting to Global Funding Trends</vt:lpstr>
      <vt:lpstr>Discussion 1</vt:lpstr>
      <vt:lpstr>Discussion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Fundraising with SAN</dc:title>
  <dc:creator>Alex Oatham</dc:creator>
  <cp:lastModifiedBy>Ana Galan</cp:lastModifiedBy>
  <cp:revision>9</cp:revision>
  <dcterms:created xsi:type="dcterms:W3CDTF">2024-05-29T15:54:52Z</dcterms:created>
  <dcterms:modified xsi:type="dcterms:W3CDTF">2024-06-06T07:00:21Z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0x010100314C6FA4DE2A45449F57F9E13E4DA89F</vt:lpwstr>
  </property>
  <property fmtid="{D5CDD505-2E9C-101B-9397-08002B2CF9AE}" pid="3" name="Order">
    <vt:r8>907700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