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6858000" cx="9144000"/>
  <p:notesSz cx="6858000" cy="9144000"/>
  <p:embeddedFontLst>
    <p:embeddedFont>
      <p:font typeface="Corben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7" roundtripDataSignature="AMtx7mimPZ9T0OOBzNGNGs4Z9zppe2iO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9D2ACFA-FFA4-4E09-A8B5-EDC39B70A7F4}">
  <a:tblStyle styleId="{F9D2ACFA-FFA4-4E09-A8B5-EDC39B70A7F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fill>
          <a:solidFill>
            <a:srgbClr val="FDEEE8"/>
          </a:solidFill>
        </a:fill>
      </a:tcStyle>
    </a:band1H>
    <a:band2H>
      <a:tcTxStyle/>
    </a:band2H>
    <a:band1V>
      <a:tcTxStyle/>
      <a:tcStyle>
        <a:fill>
          <a:solidFill>
            <a:srgbClr val="FDEEE8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l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  <a:tblStyle styleId="{48552792-88FD-4BF3-B96A-462DA52CA322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E24A54E8-FEB8-4967-83FA-CEFC8506DE8D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6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accent6">
              <a:alpha val="20000"/>
            </a:schemeClr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/>
      <a:tcStyle>
        <a:tcBdr>
          <a:bottom>
            <a:ln cap="flat" cmpd="sng" w="12700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Corben-bold.fntdata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customschemas.google.com/relationships/presentationmetadata" Target="meta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Fig 1. Average # of worms counted per m2 of farm soil, CR Medicinal Farms, San Isidro, Costa</a:t>
            </a:r>
            <a:r>
              <a:rPr lang="en-US" sz="1800" baseline="0"/>
              <a:t> Rica</a:t>
            </a:r>
            <a:endParaRPr lang="en-US" sz="18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# of worms per m2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Sheet1!$A$12:$A$13</c:f>
              <c:strCache>
                <c:ptCount val="2"/>
                <c:pt idx="0">
                  <c:v>Y2021</c:v>
                </c:pt>
                <c:pt idx="1">
                  <c:v>Y2025</c:v>
                </c:pt>
              </c:strCache>
            </c:strRef>
          </c:cat>
          <c:val>
            <c:numRef>
              <c:f>Sheet1!$B$12:$B$13</c:f>
              <c:numCache>
                <c:formatCode>General</c:formatCode>
                <c:ptCount val="2"/>
                <c:pt idx="0">
                  <c:v>25</c:v>
                </c:pt>
                <c:pt idx="1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EA-4DF7-901F-CF5160D1A7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57000271"/>
        <c:axId val="56991151"/>
      </c:barChart>
      <c:catAx>
        <c:axId val="5700027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6991151"/>
        <c:crosses val="autoZero"/>
        <c:auto val="1"/>
        <c:lblAlgn val="ctr"/>
        <c:lblOffset val="100"/>
        <c:noMultiLvlLbl val="0"/>
      </c:catAx>
      <c:valAx>
        <c:axId val="569911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R" sz="1800"/>
                  <a:t>#</a:t>
                </a:r>
                <a:r>
                  <a:rPr lang="es-CR" sz="1800" baseline="0"/>
                  <a:t> of earthworms per m2</a:t>
                </a:r>
                <a:endParaRPr lang="es-CR" sz="1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7000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C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Introduce the theme of the presentation. Emphasize that healing begins in the soil and ends with human health.</a:t>
            </a:r>
            <a:endParaRPr/>
          </a:p>
        </p:txBody>
      </p:sp>
      <p:sp>
        <p:nvSpPr>
          <p:cNvPr id="83" name="Google Shape;83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visuals like sponge analogies or before/after photos. Mention direct observations on the farm.</a:t>
            </a:r>
            <a:endParaRPr/>
          </a:p>
        </p:txBody>
      </p:sp>
      <p:sp>
        <p:nvSpPr>
          <p:cNvPr id="292" name="Google Shape;292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to practices on your medicinal herb farm. Mention specific actions taken.</a:t>
            </a:r>
            <a:endParaRPr/>
          </a:p>
        </p:txBody>
      </p:sp>
      <p:sp>
        <p:nvSpPr>
          <p:cNvPr id="93" name="Google Shape;93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40" name="Google Shape;340;p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9" name="Google Shape;349;p2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50" name="Google Shape;350;p2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95a4ff72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95a4ff7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8" name="Google Shape;368;p2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69" name="Google Shape;369;p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695a4ff729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695a4ff72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695a4ff729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695a4ff72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695a4ff729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695a4ff72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2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396" name="Google Shape;396;p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diagram of the soil food web. Emphasize the interactions between soil organisms and their role in ecosystem balance.</a:t>
            </a:r>
            <a:endParaRPr/>
          </a:p>
        </p:txBody>
      </p:sp>
      <p:sp>
        <p:nvSpPr>
          <p:cNvPr id="103" name="Google Shape;103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7" name="Google Shape;417;p3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Explain plant benefits using simple terms. Use photos or test results if available.</a:t>
            </a:r>
            <a:endParaRPr/>
          </a:p>
        </p:txBody>
      </p:sp>
      <p:sp>
        <p:nvSpPr>
          <p:cNvPr id="418" name="Google Shape;418;p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9" name="Google Shape;429;p3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 microbial activity to larger environmental goals. Mention compost and vetiver strategies.</a:t>
            </a:r>
            <a:endParaRPr/>
          </a:p>
        </p:txBody>
      </p:sp>
      <p:sp>
        <p:nvSpPr>
          <p:cNvPr id="430" name="Google Shape;430;p3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 microbial activity to larger environmental goals. Mention compost and vetiver strategies.</a:t>
            </a:r>
            <a:endParaRPr/>
          </a:p>
        </p:txBody>
      </p:sp>
      <p:sp>
        <p:nvSpPr>
          <p:cNvPr id="444" name="Google Shape;444;p3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1" name="Google Shape;451;p3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Bridge soil to human health. Emphasize herbs grown in living soil contribute to wellness.</a:t>
            </a:r>
            <a:endParaRPr/>
          </a:p>
        </p:txBody>
      </p:sp>
      <p:sp>
        <p:nvSpPr>
          <p:cNvPr id="452" name="Google Shape;452;p3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692b5277d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692b5277d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diagram of the soil food web. Emphasize the interactions between soil organisms and their role in ecosystem balance.</a:t>
            </a:r>
            <a:endParaRPr/>
          </a:p>
        </p:txBody>
      </p:sp>
      <p:sp>
        <p:nvSpPr>
          <p:cNvPr id="124" name="Google Shape;124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Relate to conventional practices. Explain how they disrupt microbial balance and structure.</a:t>
            </a:r>
            <a:endParaRPr/>
          </a:p>
        </p:txBody>
      </p:sp>
      <p:sp>
        <p:nvSpPr>
          <p:cNvPr id="138" name="Google Shape;138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to practices on your medicinal herb farm. Mention specific actions taken.</a:t>
            </a:r>
            <a:endParaRPr/>
          </a:p>
        </p:txBody>
      </p:sp>
      <p:sp>
        <p:nvSpPr>
          <p:cNvPr id="151" name="Google Shape;151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1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" name="Google Shape;31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4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4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4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4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Relationship Id="rId4" Type="http://schemas.openxmlformats.org/officeDocument/2006/relationships/image" Target="../media/image30.png"/><Relationship Id="rId5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jpg"/><Relationship Id="rId4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7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g"/><Relationship Id="rId4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>
            <p:ph type="title"/>
          </p:nvPr>
        </p:nvSpPr>
        <p:spPr>
          <a:xfrm>
            <a:off x="465613" y="326813"/>
            <a:ext cx="32766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s-CR" sz="3300"/>
              <a:t>Regenerative Agriculture</a:t>
            </a:r>
            <a:endParaRPr b="1"/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3776" y="10"/>
            <a:ext cx="5159081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8" name="Google Shape;88;p1"/>
          <p:cNvSpPr txBox="1"/>
          <p:nvPr>
            <p:ph type="title"/>
          </p:nvPr>
        </p:nvSpPr>
        <p:spPr>
          <a:xfrm>
            <a:off x="465613" y="4030913"/>
            <a:ext cx="3276600" cy="19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s-CR" sz="3300"/>
              <a:t>Regenerative </a:t>
            </a:r>
            <a:endParaRPr b="1" sz="33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b="1" lang="es-CR" sz="3300"/>
              <a:t>Life</a:t>
            </a:r>
            <a:endParaRPr b="1"/>
          </a:p>
        </p:txBody>
      </p:sp>
      <p:sp>
        <p:nvSpPr>
          <p:cNvPr id="89" name="Google Shape;89;p1"/>
          <p:cNvSpPr/>
          <p:nvPr/>
        </p:nvSpPr>
        <p:spPr>
          <a:xfrm>
            <a:off x="1757425" y="2644925"/>
            <a:ext cx="693000" cy="138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6600"/>
          </a:solidFill>
          <a:ln cap="flat" cmpd="sng" w="9525">
            <a:solidFill>
              <a:srgbClr val="006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66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3733018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038" y="0"/>
            <a:ext cx="541096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0"/>
          <p:cNvSpPr/>
          <p:nvPr/>
        </p:nvSpPr>
        <p:spPr>
          <a:xfrm>
            <a:off x="4572000" y="4218905"/>
            <a:ext cx="4219397" cy="2089317"/>
          </a:xfrm>
          <a:prstGeom prst="rect">
            <a:avLst/>
          </a:prstGeom>
          <a:solidFill>
            <a:schemeClr val="lt1">
              <a:alpha val="94901"/>
            </a:schemeClr>
          </a:solidFill>
          <a:ln cap="flat" cmpd="sng" w="127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4879180" y="3876005"/>
            <a:ext cx="3636169" cy="685800"/>
          </a:xfrm>
          <a:prstGeom prst="roundRect">
            <a:avLst>
              <a:gd fmla="val 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 txBox="1"/>
          <p:nvPr>
            <p:ph idx="1" type="body"/>
          </p:nvPr>
        </p:nvSpPr>
        <p:spPr>
          <a:xfrm>
            <a:off x="4823353" y="4697298"/>
            <a:ext cx="3780026" cy="143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s-CR" sz="1500"/>
              <a:t>Use biocomplete compost, vermicompost, extracts and compost teas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"/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-up of a dirt field&#10;&#10;AI-generated content may be incorrect." id="225" name="Google Shape;22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143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working on a farm&#10;&#10;AI-generated content may be incorrect." id="226" name="Google Shape;22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429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/>
          <p:nvPr/>
        </p:nvSpPr>
        <p:spPr>
          <a:xfrm rot="-5400000">
            <a:off x="2628902" y="342899"/>
            <a:ext cx="3886200" cy="9144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1000">
                <a:srgbClr val="000000">
                  <a:alpha val="29803"/>
                </a:srgbClr>
              </a:gs>
              <a:gs pos="41000">
                <a:srgbClr val="000000">
                  <a:alpha val="45882"/>
                </a:srgbClr>
              </a:gs>
              <a:gs pos="100000">
                <a:srgbClr val="000000">
                  <a:alpha val="89803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 txBox="1"/>
          <p:nvPr>
            <p:ph type="title"/>
          </p:nvPr>
        </p:nvSpPr>
        <p:spPr>
          <a:xfrm>
            <a:off x="303414" y="3091928"/>
            <a:ext cx="680999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Calibri"/>
              <a:buNone/>
            </a:pPr>
            <a:r>
              <a:t/>
            </a:r>
            <a:endParaRPr sz="6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2"/>
          <p:cNvSpPr/>
          <p:nvPr/>
        </p:nvSpPr>
        <p:spPr>
          <a:xfrm>
            <a:off x="0" y="5575039"/>
            <a:ext cx="7338059" cy="685800"/>
          </a:xfrm>
          <a:prstGeom prst="roundRect">
            <a:avLst>
              <a:gd fmla="val 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tractor pulling a large pile of grass&#10;&#10;AI-generated content may be incorrect." id="235" name="Google Shape;235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574841" y="795129"/>
            <a:ext cx="7023654" cy="52677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plants&#10;&#10;AI-generated content may be incorrect." id="236" name="Google Shape;236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427284" y="1143569"/>
            <a:ext cx="6858000" cy="4570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mushrooms in the grass&#10;&#10;AI-generated content may be incorrect." id="242" name="Google Shape;2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457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hand holding a mushroom&#10;&#10;AI-generated content may be incorrect." id="243" name="Google Shape;24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0"/>
            <a:ext cx="457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4"/>
          <p:cNvSpPr txBox="1"/>
          <p:nvPr/>
        </p:nvSpPr>
        <p:spPr>
          <a:xfrm>
            <a:off x="2734775" y="108275"/>
            <a:ext cx="4418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Fungal Biodiversity at CR Medicinal Farms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5"/>
          <p:cNvGraphicFramePr/>
          <p:nvPr/>
        </p:nvGraphicFramePr>
        <p:xfrm>
          <a:off x="141242" y="674067"/>
          <a:ext cx="4561386" cy="4616088"/>
        </p:xfrm>
        <a:graphic>
          <a:graphicData uri="http://schemas.openxmlformats.org/drawingml/2006/chart">
            <c:chart r:id="rId3"/>
          </a:graphicData>
        </a:graphic>
      </p:graphicFrame>
      <p:pic>
        <p:nvPicPr>
          <p:cNvPr id="250" name="Google Shape;25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4596" y="420166"/>
            <a:ext cx="4652189" cy="1107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rm in the dirt&#10;&#10;AI-generated content may be incorrect." id="251" name="Google Shape;25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4951468" y="2328616"/>
            <a:ext cx="3684230" cy="3489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57" name="Google Shape;2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1468" y="982664"/>
            <a:ext cx="61392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82664"/>
            <a:ext cx="28940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 txBox="1"/>
          <p:nvPr/>
        </p:nvSpPr>
        <p:spPr>
          <a:xfrm>
            <a:off x="1609530" y="171759"/>
            <a:ext cx="6209523" cy="1778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the system with balanced quantities of nutrition and bio stimulants and natural phytosanitary methods</a:t>
            </a:r>
            <a:endParaRPr/>
          </a:p>
        </p:txBody>
      </p:sp>
      <p:sp>
        <p:nvSpPr>
          <p:cNvPr id="260" name="Google Shape;260;p16"/>
          <p:cNvSpPr txBox="1"/>
          <p:nvPr/>
        </p:nvSpPr>
        <p:spPr>
          <a:xfrm>
            <a:off x="4056705" y="6214188"/>
            <a:ext cx="45789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 and Bioferments with P, K, S, Ca, B, Zn, Mg</a:t>
            </a:r>
            <a:endParaRPr/>
          </a:p>
        </p:txBody>
      </p:sp>
      <p:sp>
        <p:nvSpPr>
          <p:cNvPr id="261" name="Google Shape;261;p16"/>
          <p:cNvSpPr txBox="1"/>
          <p:nvPr/>
        </p:nvSpPr>
        <p:spPr>
          <a:xfrm>
            <a:off x="731725" y="6238288"/>
            <a:ext cx="17556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Calcium + Sulfur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/>
          <p:nvPr>
            <p:ph type="title"/>
          </p:nvPr>
        </p:nvSpPr>
        <p:spPr>
          <a:xfrm>
            <a:off x="3027485" y="160337"/>
            <a:ext cx="354302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R" sz="2800"/>
              <a:t>Companion planting at CR Medicinal Farms</a:t>
            </a:r>
            <a:endParaRPr/>
          </a:p>
        </p:txBody>
      </p:sp>
      <p:pic>
        <p:nvPicPr>
          <p:cNvPr id="267" name="Google Shape;2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99115" y="1934369"/>
            <a:ext cx="514350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8997" y="1291431"/>
            <a:ext cx="38587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8"/>
          <p:cNvSpPr txBox="1"/>
          <p:nvPr/>
        </p:nvSpPr>
        <p:spPr>
          <a:xfrm>
            <a:off x="2945782" y="5903518"/>
            <a:ext cx="1371600" cy="457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Crotalaria juncea and Ginger</a:t>
            </a:r>
            <a:endParaRPr/>
          </a:p>
        </p:txBody>
      </p:sp>
      <p:sp>
        <p:nvSpPr>
          <p:cNvPr id="270" name="Google Shape;270;p18"/>
          <p:cNvSpPr txBox="1"/>
          <p:nvPr/>
        </p:nvSpPr>
        <p:spPr>
          <a:xfrm>
            <a:off x="7228578" y="5897563"/>
            <a:ext cx="1371600" cy="457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Mucuna pruriensand Ginger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276" name="Google Shape;27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23" y="1455576"/>
            <a:ext cx="38541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7029" y="1455576"/>
            <a:ext cx="5106971" cy="519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/>
              <a:t>Cover crops and mulching at CR Medicinal Farms</a:t>
            </a:r>
            <a:endParaRPr/>
          </a:p>
        </p:txBody>
      </p:sp>
      <p:sp>
        <p:nvSpPr>
          <p:cNvPr id="279" name="Google Shape;279;p19"/>
          <p:cNvSpPr txBox="1"/>
          <p:nvPr/>
        </p:nvSpPr>
        <p:spPr>
          <a:xfrm>
            <a:off x="2460591" y="6042187"/>
            <a:ext cx="1371600" cy="457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Crotalaria juncea</a:t>
            </a:r>
            <a:endParaRPr/>
          </a:p>
        </p:txBody>
      </p:sp>
      <p:sp>
        <p:nvSpPr>
          <p:cNvPr id="280" name="Google Shape;280;p19"/>
          <p:cNvSpPr txBox="1"/>
          <p:nvPr/>
        </p:nvSpPr>
        <p:spPr>
          <a:xfrm>
            <a:off x="7724877" y="6134020"/>
            <a:ext cx="1371600" cy="4571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i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Mucuna pruriens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tractor in a field&#10;&#10;AI-generated content may be incorrect." id="286" name="Google Shape;286;p21"/>
          <p:cNvPicPr preferRelativeResize="0"/>
          <p:nvPr/>
        </p:nvPicPr>
        <p:blipFill rotWithShape="1">
          <a:blip r:embed="rId3">
            <a:alphaModFix/>
          </a:blip>
          <a:srcRect b="0" l="0" r="-1" t="0"/>
          <a:stretch/>
        </p:blipFill>
        <p:spPr>
          <a:xfrm>
            <a:off x="-3" y="-4"/>
            <a:ext cx="5650980" cy="6857984"/>
          </a:xfrm>
          <a:custGeom>
            <a:rect b="b" l="l" r="r" t="t"/>
            <a:pathLst>
              <a:path extrusionOk="0" h="6857984" w="753464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7" name="Google Shape;287;p21"/>
          <p:cNvSpPr txBox="1"/>
          <p:nvPr>
            <p:ph type="title"/>
          </p:nvPr>
        </p:nvSpPr>
        <p:spPr>
          <a:xfrm>
            <a:off x="5468937" y="4602480"/>
            <a:ext cx="4129361" cy="16904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es-CR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soil disturbance</a:t>
            </a:r>
            <a:br>
              <a:rPr lang="es-CR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1"/>
          <p:cNvPicPr preferRelativeResize="0"/>
          <p:nvPr/>
        </p:nvPicPr>
        <p:blipFill rotWithShape="1">
          <a:blip r:embed="rId4">
            <a:alphaModFix/>
          </a:blip>
          <a:srcRect b="-1" l="0" r="0" t="0"/>
          <a:stretch/>
        </p:blipFill>
        <p:spPr>
          <a:xfrm>
            <a:off x="5740155" y="6"/>
            <a:ext cx="3403848" cy="3877247"/>
          </a:xfrm>
          <a:custGeom>
            <a:rect b="b" l="l" r="r" t="t"/>
            <a:pathLst>
              <a:path extrusionOk="0" h="3877247" w="4538463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2"/>
          <p:cNvSpPr txBox="1"/>
          <p:nvPr>
            <p:ph type="title"/>
          </p:nvPr>
        </p:nvSpPr>
        <p:spPr>
          <a:xfrm>
            <a:off x="476250" y="640823"/>
            <a:ext cx="2563994" cy="5583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CR" sz="4000"/>
              <a:t>Benefits to the Soil</a:t>
            </a:r>
            <a:endParaRPr/>
          </a:p>
        </p:txBody>
      </p:sp>
      <p:sp>
        <p:nvSpPr>
          <p:cNvPr id="296" name="Google Shape;296;p22"/>
          <p:cNvSpPr/>
          <p:nvPr/>
        </p:nvSpPr>
        <p:spPr>
          <a:xfrm rot="5400000">
            <a:off x="544313" y="3465005"/>
            <a:ext cx="5410200" cy="13716"/>
          </a:xfrm>
          <a:custGeom>
            <a:rect b="b" l="l" r="r" t="t"/>
            <a:pathLst>
              <a:path extrusionOk="0" fill="none" h="13716" w="541020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09587" y="2854"/>
                  <a:pt x="5409791" y="9451"/>
                  <a:pt x="5410200" y="13716"/>
                </a:cubicBezTo>
                <a:cubicBezTo>
                  <a:pt x="5139060" y="2179"/>
                  <a:pt x="5121593" y="26463"/>
                  <a:pt x="4842129" y="13716"/>
                </a:cubicBezTo>
                <a:cubicBezTo>
                  <a:pt x="4562665" y="969"/>
                  <a:pt x="4448273" y="4915"/>
                  <a:pt x="4328160" y="13716"/>
                </a:cubicBezTo>
                <a:cubicBezTo>
                  <a:pt x="4208047" y="22517"/>
                  <a:pt x="3760936" y="17995"/>
                  <a:pt x="3597783" y="13716"/>
                </a:cubicBezTo>
                <a:cubicBezTo>
                  <a:pt x="3434630" y="9437"/>
                  <a:pt x="3299718" y="28641"/>
                  <a:pt x="3029712" y="13716"/>
                </a:cubicBezTo>
                <a:cubicBezTo>
                  <a:pt x="2759706" y="-1209"/>
                  <a:pt x="2640159" y="22822"/>
                  <a:pt x="2299335" y="13716"/>
                </a:cubicBezTo>
                <a:cubicBezTo>
                  <a:pt x="1958511" y="4610"/>
                  <a:pt x="1801186" y="24413"/>
                  <a:pt x="1514856" y="13716"/>
                </a:cubicBezTo>
                <a:cubicBezTo>
                  <a:pt x="1228526" y="3019"/>
                  <a:pt x="1063509" y="-9877"/>
                  <a:pt x="892683" y="13716"/>
                </a:cubicBezTo>
                <a:cubicBezTo>
                  <a:pt x="721857" y="37309"/>
                  <a:pt x="186945" y="-25469"/>
                  <a:pt x="0" y="13716"/>
                </a:cubicBezTo>
                <a:cubicBezTo>
                  <a:pt x="-342" y="9537"/>
                  <a:pt x="-97" y="6817"/>
                  <a:pt x="0" y="0"/>
                </a:cubicBezTo>
                <a:close/>
              </a:path>
              <a:path extrusionOk="0" h="13716" w="541020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10660" y="2787"/>
                  <a:pt x="5410166" y="9748"/>
                  <a:pt x="5410200" y="13716"/>
                </a:cubicBezTo>
                <a:cubicBezTo>
                  <a:pt x="5163327" y="36922"/>
                  <a:pt x="5008749" y="6121"/>
                  <a:pt x="4842129" y="13716"/>
                </a:cubicBezTo>
                <a:cubicBezTo>
                  <a:pt x="4675509" y="21311"/>
                  <a:pt x="4433401" y="-5187"/>
                  <a:pt x="4165854" y="13716"/>
                </a:cubicBezTo>
                <a:cubicBezTo>
                  <a:pt x="3898308" y="32619"/>
                  <a:pt x="3809032" y="-13282"/>
                  <a:pt x="3543681" y="13716"/>
                </a:cubicBezTo>
                <a:cubicBezTo>
                  <a:pt x="3278330" y="40714"/>
                  <a:pt x="3073876" y="-20489"/>
                  <a:pt x="2759202" y="13716"/>
                </a:cubicBezTo>
                <a:cubicBezTo>
                  <a:pt x="2444528" y="47921"/>
                  <a:pt x="2204144" y="-1200"/>
                  <a:pt x="1974723" y="13716"/>
                </a:cubicBezTo>
                <a:cubicBezTo>
                  <a:pt x="1745302" y="28632"/>
                  <a:pt x="1602335" y="26918"/>
                  <a:pt x="1406652" y="13716"/>
                </a:cubicBezTo>
                <a:cubicBezTo>
                  <a:pt x="1210969" y="514"/>
                  <a:pt x="923948" y="-1411"/>
                  <a:pt x="730377" y="13716"/>
                </a:cubicBezTo>
                <a:cubicBezTo>
                  <a:pt x="536806" y="28843"/>
                  <a:pt x="336496" y="-4713"/>
                  <a:pt x="0" y="13716"/>
                </a:cubicBezTo>
                <a:cubicBezTo>
                  <a:pt x="-535" y="9547"/>
                  <a:pt x="488" y="451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7" name="Google Shape;297;p22"/>
          <p:cNvGrpSpPr/>
          <p:nvPr/>
        </p:nvGrpSpPr>
        <p:grpSpPr>
          <a:xfrm>
            <a:off x="3486013" y="644472"/>
            <a:ext cx="5175384" cy="5528840"/>
            <a:chOff x="0" y="3650"/>
            <a:chExt cx="5175384" cy="5528840"/>
          </a:xfrm>
        </p:grpSpPr>
        <p:sp>
          <p:nvSpPr>
            <p:cNvPr id="298" name="Google Shape;298;p22"/>
            <p:cNvSpPr/>
            <p:nvPr/>
          </p:nvSpPr>
          <p:spPr>
            <a:xfrm>
              <a:off x="0" y="3650"/>
              <a:ext cx="5175384" cy="1310930"/>
            </a:xfrm>
            <a:prstGeom prst="roundRect">
              <a:avLst>
                <a:gd fmla="val 16667" name="adj"/>
              </a:avLst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2"/>
            <p:cNvSpPr txBox="1"/>
            <p:nvPr/>
          </p:nvSpPr>
          <p:spPr>
            <a:xfrm>
              <a:off x="63994" y="6764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 Nutrient Cycling</a:t>
              </a: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0" y="1409620"/>
              <a:ext cx="5175384" cy="1310930"/>
            </a:xfrm>
            <a:prstGeom prst="roundRect">
              <a:avLst>
                <a:gd fmla="val 16667" name="adj"/>
              </a:avLst>
            </a:prstGeom>
            <a:solidFill>
              <a:srgbClr val="BC8250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2"/>
            <p:cNvSpPr txBox="1"/>
            <p:nvPr/>
          </p:nvSpPr>
          <p:spPr>
            <a:xfrm>
              <a:off x="63994" y="147361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Increases Water Holding Capacity</a:t>
              </a: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0" y="2815590"/>
              <a:ext cx="5175384" cy="1310930"/>
            </a:xfrm>
            <a:prstGeom prst="roundRect">
              <a:avLst>
                <a:gd fmla="val 16667" name="adj"/>
              </a:avLst>
            </a:prstGeom>
            <a:solidFill>
              <a:srgbClr val="BBB05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2"/>
            <p:cNvSpPr txBox="1"/>
            <p:nvPr/>
          </p:nvSpPr>
          <p:spPr>
            <a:xfrm>
              <a:off x="63994" y="287958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Improves Soil Structure</a:t>
              </a:r>
              <a:endParaRPr/>
            </a:p>
          </p:txBody>
        </p:sp>
        <p:sp>
          <p:nvSpPr>
            <p:cNvPr id="304" name="Google Shape;304;p22"/>
            <p:cNvSpPr/>
            <p:nvPr/>
          </p:nvSpPr>
          <p:spPr>
            <a:xfrm>
              <a:off x="0" y="4221560"/>
              <a:ext cx="5175384" cy="1310930"/>
            </a:xfrm>
            <a:prstGeom prst="roundRect">
              <a:avLst>
                <a:gd fmla="val 16667" name="adj"/>
              </a:avLst>
            </a:prstGeom>
            <a:solidFill>
              <a:srgbClr val="99B95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2"/>
            <p:cNvSpPr txBox="1"/>
            <p:nvPr/>
          </p:nvSpPr>
          <p:spPr>
            <a:xfrm>
              <a:off x="63994" y="4285554"/>
              <a:ext cx="5047396" cy="1182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s-CR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Prevents soil erosion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7" y="-118793"/>
            <a:ext cx="9144000" cy="709558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8" name="Google Shape;98;p2"/>
          <p:cNvGraphicFramePr/>
          <p:nvPr/>
        </p:nvGraphicFramePr>
        <p:xfrm>
          <a:off x="1524000" y="305138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{F9D2ACFA-FFA4-4E09-A8B5-EDC39B70A7F4}</a:tableStyleId>
              </a:tblPr>
              <a:tblGrid>
                <a:gridCol w="3048000"/>
                <a:gridCol w="3048000"/>
              </a:tblGrid>
              <a:tr h="1359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>
                          <a:solidFill>
                            <a:schemeClr val="dk2"/>
                          </a:solidFill>
                          <a:latin typeface="Corben"/>
                          <a:ea typeface="Corben"/>
                          <a:cs typeface="Corben"/>
                          <a:sym typeface="Corben"/>
                        </a:rPr>
                        <a:t>Dirt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orben"/>
                        <a:ea typeface="Corben"/>
                        <a:cs typeface="Corben"/>
                        <a:sym typeface="Corben"/>
                      </a:endParaRPr>
                    </a:p>
                    <a:p>
                      <a:pPr indent="-4572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Minerals</a:t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  <a:p>
                      <a:pPr indent="-4572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Sand, Silt and Clay</a:t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  <a:p>
                      <a:pPr indent="-457200" lvl="0" marL="4572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Boulders and rocks.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solidFill>
                      <a:srgbClr val="FBCFA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>
                          <a:solidFill>
                            <a:schemeClr val="dk2"/>
                          </a:solidFill>
                          <a:latin typeface="Corben"/>
                          <a:ea typeface="Corben"/>
                          <a:cs typeface="Corben"/>
                          <a:sym typeface="Corben"/>
                        </a:rPr>
                        <a:t>Soil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orben"/>
                        <a:ea typeface="Corben"/>
                        <a:cs typeface="Corben"/>
                        <a:sym typeface="Corben"/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Minerals</a:t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Sand, Silt and Clay</a:t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chemeClr val="dk2"/>
                          </a:solidFill>
                        </a:rPr>
                        <a:t>Boulders and rocks</a:t>
                      </a:r>
                      <a:endParaRPr sz="1400" u="none" cap="none" strike="noStrike">
                        <a:solidFill>
                          <a:schemeClr val="dk2"/>
                        </a:solidFill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2423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rgbClr val="632423"/>
                          </a:solidFill>
                        </a:rPr>
                        <a:t>Organic Matter</a:t>
                      </a:r>
                      <a:endParaRPr sz="1400" u="none" cap="none" strike="noStrike">
                        <a:solidFill>
                          <a:srgbClr val="632423"/>
                        </a:solidFill>
                      </a:endParaRPr>
                    </a:p>
                    <a:p>
                      <a:pPr indent="-342900" lvl="0" marL="34290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2423"/>
                        </a:buClr>
                        <a:buSzPts val="1400"/>
                        <a:buFont typeface="Noto Sans Symbols"/>
                        <a:buChar char="✔"/>
                      </a:pPr>
                      <a:r>
                        <a:rPr lang="es-CR" sz="1400" u="none" cap="none" strike="noStrike">
                          <a:solidFill>
                            <a:srgbClr val="632423"/>
                          </a:solidFill>
                        </a:rPr>
                        <a:t>Microbiology (Specially Aerobic)</a:t>
                      </a:r>
                      <a:endParaRPr sz="1800" u="none" cap="none" strike="noStrike">
                        <a:solidFill>
                          <a:srgbClr val="632423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9" name="Google Shape;99;p2"/>
          <p:cNvSpPr txBox="1"/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 b="0" sz="44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3"/>
          <p:cNvSpPr txBox="1"/>
          <p:nvPr>
            <p:ph type="title"/>
          </p:nvPr>
        </p:nvSpPr>
        <p:spPr>
          <a:xfrm>
            <a:off x="603504" y="1102475"/>
            <a:ext cx="3574747" cy="14540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bri"/>
              <a:buNone/>
            </a:pPr>
            <a:r>
              <a:rPr lang="es-CR" sz="3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How Protozoa Feed Plants Through the Soil Food Web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623210" y="2834042"/>
            <a:ext cx="3574461" cy="3353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1. Bacteria (C:N ratio = 5:1)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↓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2. Protozoa (C:N ratio = 30:1)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- Needs to eat 6 bacteria to meet its carbon requirement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- Gains 30 Carbon, but gets 6 Nitrogen (only needs 1)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- Releases 5 Nitrogen as ammonium (NH₄⁺)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↓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3. Plant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- Absorbs ammonium for growth</a:t>
            </a:r>
            <a:br>
              <a:rPr lang="es-CR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3"/>
          <p:cNvGrpSpPr/>
          <p:nvPr/>
        </p:nvGrpSpPr>
        <p:grpSpPr>
          <a:xfrm>
            <a:off x="4363680" y="-16714"/>
            <a:ext cx="4780320" cy="6874714"/>
            <a:chOff x="5818240" y="-1"/>
            <a:chExt cx="6373761" cy="6874714"/>
          </a:xfrm>
        </p:grpSpPr>
        <p:sp>
          <p:nvSpPr>
            <p:cNvPr id="315" name="Google Shape;315;p23"/>
            <p:cNvSpPr/>
            <p:nvPr/>
          </p:nvSpPr>
          <p:spPr>
            <a:xfrm>
              <a:off x="5818240" y="-1"/>
              <a:ext cx="6373761" cy="6874714"/>
            </a:xfrm>
            <a:custGeom>
              <a:rect b="b" l="l" r="r" t="t"/>
              <a:pathLst>
                <a:path extrusionOk="0" h="6874714" w="6373761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F79646">
                    <a:alpha val="9803"/>
                  </a:srgbClr>
                </a:gs>
                <a:gs pos="85000">
                  <a:srgbClr val="4F81BD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5865276" y="313387"/>
              <a:ext cx="6326724" cy="6561326"/>
            </a:xfrm>
            <a:custGeom>
              <a:rect b="b" l="l" r="r" t="t"/>
              <a:pathLst>
                <a:path extrusionOk="0" h="6561326" w="6326724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F79646">
                    <a:alpha val="9803"/>
                  </a:srgbClr>
                </a:gs>
                <a:gs pos="85000">
                  <a:srgbClr val="4F81BD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5870322" y="353119"/>
              <a:ext cx="6321679" cy="6521594"/>
            </a:xfrm>
            <a:custGeom>
              <a:rect b="b" l="l" r="r" t="t"/>
              <a:pathLst>
                <a:path extrusionOk="0" h="6521594" w="6321679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F79646">
                    <a:alpha val="9803"/>
                  </a:srgbClr>
                </a:gs>
                <a:gs pos="85000">
                  <a:srgbClr val="4F81BD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3"/>
            <p:cNvSpPr/>
            <p:nvPr/>
          </p:nvSpPr>
          <p:spPr>
            <a:xfrm>
              <a:off x="5870322" y="353119"/>
              <a:ext cx="6321679" cy="6521594"/>
            </a:xfrm>
            <a:custGeom>
              <a:rect b="b" l="l" r="r" t="t"/>
              <a:pathLst>
                <a:path extrusionOk="0" h="6521594" w="6321679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F79646">
                    <a:alpha val="9803"/>
                  </a:srgbClr>
                </a:gs>
                <a:gs pos="85000">
                  <a:srgbClr val="4F81BD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23"/>
          <p:cNvSpPr txBox="1"/>
          <p:nvPr/>
        </p:nvSpPr>
        <p:spPr>
          <a:xfrm>
            <a:off x="457200" y="6126480"/>
            <a:ext cx="841441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600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Healthy soils naturally feed plants through microbial interactions—no synthetic fertilizer needed.</a:t>
            </a:r>
            <a:endParaRPr/>
          </a:p>
        </p:txBody>
      </p:sp>
      <p:graphicFrame>
        <p:nvGraphicFramePr>
          <p:cNvPr id="320" name="Google Shape;320;p23"/>
          <p:cNvGraphicFramePr/>
          <p:nvPr/>
        </p:nvGraphicFramePr>
        <p:xfrm>
          <a:off x="5781294" y="176985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{48552792-88FD-4BF3-B96A-462DA52CA322}</a:tableStyleId>
              </a:tblPr>
              <a:tblGrid>
                <a:gridCol w="1556675"/>
                <a:gridCol w="1550000"/>
              </a:tblGrid>
              <a:tr h="496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500" u="none" cap="none" strike="noStrike">
                          <a:solidFill>
                            <a:srgbClr val="3F3F3F"/>
                          </a:solidFill>
                        </a:rPr>
                        <a:t>Metric</a:t>
                      </a:r>
                      <a:endParaRPr/>
                    </a:p>
                  </a:txBody>
                  <a:tcPr marT="116250" marB="116250" marR="1162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F9A9D">
                          <a:alpha val="6000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500" u="none" cap="none" strike="noStrike">
                          <a:solidFill>
                            <a:srgbClr val="3F3F3F"/>
                          </a:solidFill>
                        </a:rPr>
                        <a:t>Value</a:t>
                      </a:r>
                      <a:endParaRPr/>
                    </a:p>
                  </a:txBody>
                  <a:tcPr marT="116250" marB="116250" marR="1162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8F9A9D">
                          <a:alpha val="6000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4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Bacteria eaten per protozoan/day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10,000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</a:tr>
              <a:tr h="594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Nitrogen released per protozoan/day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~8,000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</a:tr>
              <a:tr h="594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Protozoa per gram of healthy soil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50,000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</a:tr>
              <a:tr h="775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Bacteria consumed per gram/day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500,000,000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</a:tr>
              <a:tr h="594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Nitrogen released per gram/day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200" u="none" cap="none" strike="noStrike">
                          <a:solidFill>
                            <a:srgbClr val="3F3F3F"/>
                          </a:solidFill>
                        </a:rPr>
                        <a:t>400,000,000</a:t>
                      </a:r>
                      <a:endParaRPr/>
                    </a:p>
                  </a:txBody>
                  <a:tcPr marT="100750" marB="100750" marR="100750" marL="1937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BCBE">
                        <a:alpha val="34901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21" name="Google Shape;321;p23"/>
          <p:cNvSpPr txBox="1"/>
          <p:nvPr/>
        </p:nvSpPr>
        <p:spPr>
          <a:xfrm>
            <a:off x="603503" y="1380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Nutrient Cycling</a:t>
            </a:r>
            <a:br>
              <a:rPr lang="es-C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415812" y="365125"/>
            <a:ext cx="8375585" cy="208931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D4CFB4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 txBox="1"/>
          <p:nvPr/>
        </p:nvSpPr>
        <p:spPr>
          <a:xfrm>
            <a:off x="788670" y="586822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Water Holding Capacity, Infiltration and Distribution</a:t>
            </a:r>
            <a:endParaRPr/>
          </a:p>
        </p:txBody>
      </p:sp>
      <p:sp>
        <p:nvSpPr>
          <p:cNvPr id="329" name="Google Shape;329;p24"/>
          <p:cNvSpPr/>
          <p:nvPr/>
        </p:nvSpPr>
        <p:spPr>
          <a:xfrm>
            <a:off x="367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4"/>
          <p:cNvSpPr/>
          <p:nvPr/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4"/>
          <p:cNvSpPr txBox="1"/>
          <p:nvPr>
            <p:ph idx="1" type="body"/>
          </p:nvPr>
        </p:nvSpPr>
        <p:spPr>
          <a:xfrm>
            <a:off x="3937579" y="586822"/>
            <a:ext cx="4580057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CR" sz="2400"/>
              <a:t>Healthy soils rich in organic carbon and microbes, form stable aggregates, improved porosity, infiltration, and water storage.</a:t>
            </a:r>
            <a:endParaRPr/>
          </a:p>
        </p:txBody>
      </p:sp>
      <p:pic>
        <p:nvPicPr>
          <p:cNvPr id="332" name="Google Shape;332;p24"/>
          <p:cNvPicPr preferRelativeResize="0"/>
          <p:nvPr/>
        </p:nvPicPr>
        <p:blipFill rotWithShape="1">
          <a:blip r:embed="rId3">
            <a:alphaModFix/>
          </a:blip>
          <a:srcRect b="20201" l="8735" r="7188" t="21948"/>
          <a:stretch/>
        </p:blipFill>
        <p:spPr>
          <a:xfrm>
            <a:off x="492472" y="3744033"/>
            <a:ext cx="4111132" cy="22603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3" name="Google Shape;333;p24"/>
          <p:cNvGraphicFramePr/>
          <p:nvPr/>
        </p:nvGraphicFramePr>
        <p:xfrm>
          <a:off x="4970507" y="374403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{E24A54E8-FEB8-4967-83FA-CEFC8506DE8D}</a:tableStyleId>
              </a:tblPr>
              <a:tblGrid>
                <a:gridCol w="2066400"/>
                <a:gridCol w="16127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Change in Organic Carbon level in soil</a:t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Extra water (liters/ha)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1%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144.000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2%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288.000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3%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432.000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4%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R" sz="1800" u="none" cap="none" strike="noStrike"/>
                        <a:t>576.000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334" name="Google Shape;334;p24"/>
          <p:cNvSpPr txBox="1"/>
          <p:nvPr/>
        </p:nvSpPr>
        <p:spPr>
          <a:xfrm>
            <a:off x="4947806" y="2915957"/>
            <a:ext cx="37778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Change in the capacity of soil to store water (liters/ha) with changes in levels of soil organic Carbon to 30cm soil Depth. Bulk density 1,2 g/cm3</a:t>
            </a:r>
            <a:endParaRPr/>
          </a:p>
        </p:txBody>
      </p:sp>
      <p:sp>
        <p:nvSpPr>
          <p:cNvPr id="335" name="Google Shape;335;p24"/>
          <p:cNvSpPr txBox="1"/>
          <p:nvPr/>
        </p:nvSpPr>
        <p:spPr>
          <a:xfrm>
            <a:off x="970793" y="3129517"/>
            <a:ext cx="276736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Healthy Soil  vrs  Dirt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3793" y="6033239"/>
            <a:ext cx="3243843" cy="65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"/>
          <p:cNvSpPr/>
          <p:nvPr/>
        </p:nvSpPr>
        <p:spPr>
          <a:xfrm>
            <a:off x="0" y="0"/>
            <a:ext cx="91417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jar with worms inside&#10;&#10;AI-generated content may be incorrect." id="343" name="Google Shape;34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97116" y="-197116"/>
            <a:ext cx="6858000" cy="725223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5"/>
          <p:cNvSpPr/>
          <p:nvPr/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5"/>
          <p:cNvSpPr txBox="1"/>
          <p:nvPr>
            <p:ph type="title"/>
          </p:nvPr>
        </p:nvSpPr>
        <p:spPr>
          <a:xfrm>
            <a:off x="5648707" y="365125"/>
            <a:ext cx="2866642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s-CR" sz="3500"/>
              <a:t>Improves Soil Structure</a:t>
            </a:r>
            <a:endParaRPr/>
          </a:p>
        </p:txBody>
      </p:sp>
      <p:sp>
        <p:nvSpPr>
          <p:cNvPr id="346" name="Google Shape;346;p25"/>
          <p:cNvSpPr txBox="1"/>
          <p:nvPr/>
        </p:nvSpPr>
        <p:spPr>
          <a:xfrm>
            <a:off x="5648707" y="2434201"/>
            <a:ext cx="3318312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Fungi (especially mycorrhizal)</a:t>
            </a: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</a:t>
            </a: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produce </a:t>
            </a: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glomalin</a:t>
            </a: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polysaccharides that bind soil particles into </a:t>
            </a: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aggregates</a:t>
            </a: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 aggregates</a:t>
            </a: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more resistant to:</a:t>
            </a:r>
            <a:endParaRPr/>
          </a:p>
          <a:p>
            <a:pPr indent="-228600" lvl="1" marL="7429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s-C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 erosion</a:t>
            </a:r>
            <a:r>
              <a:rPr b="0" i="0" lang="es-C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(because particles don’t blow away easily)</a:t>
            </a:r>
            <a:endParaRPr/>
          </a:p>
          <a:p>
            <a:pPr indent="-228600" lvl="1" marL="7429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s-C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erosion</a:t>
            </a:r>
            <a:r>
              <a:rPr b="0" i="0" lang="es-C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(because aggregates resist disintegration from raindrop impact)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6"/>
          <p:cNvSpPr/>
          <p:nvPr/>
        </p:nvSpPr>
        <p:spPr>
          <a:xfrm>
            <a:off x="434447" y="3630934"/>
            <a:ext cx="4716196" cy="254602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D4CFB4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6"/>
          <p:cNvSpPr txBox="1"/>
          <p:nvPr>
            <p:ph type="title"/>
          </p:nvPr>
        </p:nvSpPr>
        <p:spPr>
          <a:xfrm>
            <a:off x="630936" y="3849689"/>
            <a:ext cx="1583341" cy="21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r>
              <a:rPr lang="es-CR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Improves Soil Structure</a:t>
            </a:r>
            <a:endParaRPr/>
          </a:p>
        </p:txBody>
      </p:sp>
      <p:sp>
        <p:nvSpPr>
          <p:cNvPr id="355" name="Google Shape;355;p26"/>
          <p:cNvSpPr/>
          <p:nvPr/>
        </p:nvSpPr>
        <p:spPr>
          <a:xfrm>
            <a:off x="391870" y="456572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6"/>
          <p:cNvSpPr/>
          <p:nvPr/>
        </p:nvSpPr>
        <p:spPr>
          <a:xfrm rot="5400000">
            <a:off x="1612880" y="4895342"/>
            <a:ext cx="1463040" cy="13716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6"/>
          <p:cNvSpPr txBox="1"/>
          <p:nvPr/>
        </p:nvSpPr>
        <p:spPr>
          <a:xfrm>
            <a:off x="2520422" y="3849688"/>
            <a:ext cx="2486857" cy="21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soil food web replaces mechanical tillage with biological tillage, keeping the soil loose, porous, and structurally stable without damage.</a:t>
            </a:r>
            <a:endParaRPr/>
          </a:p>
        </p:txBody>
      </p:sp>
      <p:pic>
        <p:nvPicPr>
          <p:cNvPr id="358" name="Google Shape;3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365109"/>
            <a:ext cx="3465754" cy="581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870" y="814814"/>
            <a:ext cx="4415678" cy="224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3695a4ff729_0_0" title="PHOTO-2025-06-18-12-56-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25" y="152400"/>
            <a:ext cx="3684381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695a4ff729_0_0" title="image1 (2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381" y="152400"/>
            <a:ext cx="368438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7"/>
          <p:cNvSpPr txBox="1"/>
          <p:nvPr>
            <p:ph type="title"/>
          </p:nvPr>
        </p:nvSpPr>
        <p:spPr>
          <a:xfrm>
            <a:off x="480060" y="325369"/>
            <a:ext cx="3276451" cy="19568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</a:pPr>
            <a:r>
              <a:rPr lang="es-CR" sz="4300"/>
              <a:t>Impact of Soil Food Web on Plants</a:t>
            </a:r>
            <a:endParaRPr/>
          </a:p>
        </p:txBody>
      </p:sp>
      <p:sp>
        <p:nvSpPr>
          <p:cNvPr id="373" name="Google Shape;373;p27"/>
          <p:cNvSpPr/>
          <p:nvPr/>
        </p:nvSpPr>
        <p:spPr>
          <a:xfrm>
            <a:off x="480060" y="2586994"/>
            <a:ext cx="2606040" cy="18288"/>
          </a:xfrm>
          <a:custGeom>
            <a:rect b="b" l="l" r="r" t="t"/>
            <a:pathLst>
              <a:path extrusionOk="0" fill="none" h="18288" w="260604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extrusionOk="0" h="18288" w="260604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7"/>
          <p:cNvSpPr txBox="1"/>
          <p:nvPr>
            <p:ph idx="1" type="body"/>
          </p:nvPr>
        </p:nvSpPr>
        <p:spPr>
          <a:xfrm>
            <a:off x="480060" y="2872899"/>
            <a:ext cx="3182691" cy="33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s-CR" sz="1900"/>
              <a:t>Increased nutrient density</a:t>
            </a:r>
            <a:endParaRPr/>
          </a:p>
          <a:p>
            <a:pPr indent="-342900" lvl="0" marL="342900" rtl="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s-CR" sz="1900"/>
              <a:t>Increase biomass</a:t>
            </a:r>
            <a:endParaRPr/>
          </a:p>
          <a:p>
            <a:pPr indent="-342900" lvl="0" marL="342900" rtl="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s-CR" sz="1900"/>
              <a:t>Increase Resilience to Pathogens</a:t>
            </a:r>
            <a:endParaRPr/>
          </a:p>
        </p:txBody>
      </p:sp>
      <p:pic>
        <p:nvPicPr>
          <p:cNvPr id="375" name="Google Shape;375;p27"/>
          <p:cNvPicPr preferRelativeResize="0"/>
          <p:nvPr/>
        </p:nvPicPr>
        <p:blipFill rotWithShape="1">
          <a:blip r:embed="rId3">
            <a:alphaModFix/>
          </a:blip>
          <a:srcRect b="0" l="5526" r="23573" t="0"/>
          <a:stretch/>
        </p:blipFill>
        <p:spPr>
          <a:xfrm>
            <a:off x="3983776" y="10"/>
            <a:ext cx="5159081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3695a4ff729_0_7" title="DSC03724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4" cy="4972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3695a4ff729_0_13" title="Ashwgandha Landscape Mountain View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695a4ff729_0_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3695a4ff729_0_1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g3695a4ff729_0_19" title="image0 (1)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13" y="144388"/>
            <a:ext cx="8758976" cy="656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8"/>
          <p:cNvSpPr txBox="1"/>
          <p:nvPr>
            <p:ph type="title"/>
          </p:nvPr>
        </p:nvSpPr>
        <p:spPr>
          <a:xfrm>
            <a:off x="852297" y="502021"/>
            <a:ext cx="3719703" cy="16429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s-CR" sz="2500"/>
              <a:t>Impact of Soil Food Web on Plants</a:t>
            </a:r>
            <a:br>
              <a:rPr lang="es-CR" sz="2500"/>
            </a:br>
            <a:r>
              <a:rPr b="1" lang="es-CR" sz="2500"/>
              <a:t>Increased nutrient density</a:t>
            </a:r>
            <a:br>
              <a:rPr b="1" lang="es-CR" sz="2500"/>
            </a:br>
            <a:endParaRPr sz="2500"/>
          </a:p>
        </p:txBody>
      </p:sp>
      <p:sp>
        <p:nvSpPr>
          <p:cNvPr id="400" name="Google Shape;400;p28"/>
          <p:cNvSpPr txBox="1"/>
          <p:nvPr>
            <p:ph idx="1" type="body"/>
          </p:nvPr>
        </p:nvSpPr>
        <p:spPr>
          <a:xfrm>
            <a:off x="852297" y="2418408"/>
            <a:ext cx="3719703" cy="3522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CR" sz="1700"/>
              <a:t>A healthy soil food web transforms soil from a </a:t>
            </a:r>
            <a:r>
              <a:rPr b="1" lang="es-CR" sz="1700"/>
              <a:t>static medium</a:t>
            </a:r>
            <a:r>
              <a:rPr lang="es-CR" sz="1700"/>
              <a:t> into a </a:t>
            </a:r>
            <a:r>
              <a:rPr b="1" lang="es-CR" sz="1700"/>
              <a:t>living, nutrient-cycling engine</a:t>
            </a:r>
            <a:r>
              <a:rPr lang="es-CR" sz="1700"/>
              <a:t>—leading to crops that are </a:t>
            </a:r>
            <a:r>
              <a:rPr b="1" lang="es-CR" sz="1700"/>
              <a:t>more nutrient-dense, flavorful, and health-promoting</a:t>
            </a:r>
            <a:r>
              <a:rPr lang="es-CR" sz="1700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342900" lvl="0" marL="342900" rtl="0" algn="l">
              <a:lnSpc>
                <a:spcPct val="9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/>
              <a:t>Microbes unlock nutrients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/>
              <a:t>Mycorrhizal fungi increase nutrient uptake from plants.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/>
              <a:t>Microbes enhance plant chemistry.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✔"/>
            </a:pPr>
            <a:r>
              <a:rPr lang="es-CR" sz="1700"/>
              <a:t>Soil life improves structure</a:t>
            </a:r>
            <a:endParaRPr/>
          </a:p>
        </p:txBody>
      </p:sp>
      <p:pic>
        <p:nvPicPr>
          <p:cNvPr id="401" name="Google Shape;4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3539" y="977761"/>
            <a:ext cx="3900767" cy="416081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8"/>
          <p:cNvSpPr/>
          <p:nvPr/>
        </p:nvSpPr>
        <p:spPr>
          <a:xfrm flipH="1" rot="10800000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8"/>
          <p:cNvSpPr/>
          <p:nvPr/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100000">
                <a:srgbClr val="366092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4673" y="5322806"/>
            <a:ext cx="1818579" cy="89376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8"/>
          <p:cNvSpPr txBox="1"/>
          <p:nvPr/>
        </p:nvSpPr>
        <p:spPr>
          <a:xfrm>
            <a:off x="5424297" y="101519"/>
            <a:ext cx="3099633" cy="646331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Arbuscula Mycorrhizal (AM) Fungi Root Colonization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129926" y="1371600"/>
            <a:ext cx="3396984" cy="3589977"/>
          </a:xfrm>
          <a:custGeom>
            <a:rect b="b" l="l" r="r" t="t"/>
            <a:pathLst>
              <a:path extrusionOk="0" h="3193741" w="5470628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>
            <p:ph type="title"/>
          </p:nvPr>
        </p:nvSpPr>
        <p:spPr>
          <a:xfrm>
            <a:off x="750705" y="685801"/>
            <a:ext cx="2621145" cy="5491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R"/>
              <a:t>What is the Soil Food Web?</a:t>
            </a:r>
            <a:endParaRPr/>
          </a:p>
        </p:txBody>
      </p:sp>
      <p:grpSp>
        <p:nvGrpSpPr>
          <p:cNvPr id="108" name="Google Shape;108;p3"/>
          <p:cNvGrpSpPr/>
          <p:nvPr/>
        </p:nvGrpSpPr>
        <p:grpSpPr>
          <a:xfrm>
            <a:off x="3526910" y="838850"/>
            <a:ext cx="4988440" cy="5337460"/>
            <a:chOff x="0" y="651"/>
            <a:chExt cx="4988440" cy="5337460"/>
          </a:xfrm>
        </p:grpSpPr>
        <p:sp>
          <p:nvSpPr>
            <p:cNvPr id="109" name="Google Shape;109;p3"/>
            <p:cNvSpPr/>
            <p:nvPr/>
          </p:nvSpPr>
          <p:spPr>
            <a:xfrm>
              <a:off x="0" y="651"/>
              <a:ext cx="4988440" cy="1524988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1309" y="343774"/>
              <a:ext cx="838743" cy="83874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761361" y="651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 txBox="1"/>
            <p:nvPr/>
          </p:nvSpPr>
          <p:spPr>
            <a:xfrm>
              <a:off x="1761361" y="651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1375" lIns="161375" spcFirstLastPara="1" rIns="161375" wrap="square" tIns="161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of soil organisms (Soil Biome)</a:t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0" y="1906887"/>
              <a:ext cx="4988440" cy="1524988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1309" y="2250010"/>
              <a:ext cx="838743" cy="83874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761361" y="1906887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 txBox="1"/>
            <p:nvPr/>
          </p:nvSpPr>
          <p:spPr>
            <a:xfrm>
              <a:off x="1761361" y="1906887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1375" lIns="161375" spcFirstLastPara="1" rIns="161375" wrap="square" tIns="161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Includes bacteria, fungi, protozoa, nematodes, microarthropods, earthworms and others.</a:t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0" y="3813123"/>
              <a:ext cx="4988440" cy="1524988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309" y="4156246"/>
              <a:ext cx="838743" cy="83874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761361" y="3813123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1761361" y="3813123"/>
              <a:ext cx="3227078" cy="15249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1375" lIns="161375" spcFirstLastPara="1" rIns="161375" wrap="square" tIns="1613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es-CR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Drives nutrient cycling and plant health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9"/>
          <p:cNvSpPr/>
          <p:nvPr/>
        </p:nvSpPr>
        <p:spPr>
          <a:xfrm>
            <a:off x="0" y="0"/>
            <a:ext cx="5056495" cy="6858000"/>
          </a:xfrm>
          <a:custGeom>
            <a:rect b="b" l="l" r="r" t="t"/>
            <a:pathLst>
              <a:path extrusionOk="0" h="6858000" w="6568309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9"/>
          <p:cNvSpPr txBox="1"/>
          <p:nvPr/>
        </p:nvSpPr>
        <p:spPr>
          <a:xfrm>
            <a:off x="341496" y="1633663"/>
            <a:ext cx="4230504" cy="3908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Regenerative crops had more nutrients</a:t>
            </a: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overall:</a:t>
            </a:r>
            <a:endParaRPr/>
          </a:p>
          <a:p>
            <a:pPr indent="-228600" lvl="1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+34% Vitamin K</a:t>
            </a: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+15% Vitamin E</a:t>
            </a: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+20% Phenolics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+22% Phytosterols</a:t>
            </a: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+27% Copper</a:t>
            </a: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+11% Calcium</a:t>
            </a:r>
            <a:endParaRPr/>
          </a:p>
          <a:p>
            <a:pPr indent="0" lvl="1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Cabbage grown regeneratively</a:t>
            </a: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had:</a:t>
            </a:r>
            <a:endParaRPr/>
          </a:p>
          <a:p>
            <a:pPr indent="-228600" lvl="1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70% more Vitamin E</a:t>
            </a:r>
            <a:endParaRPr/>
          </a:p>
          <a:p>
            <a:pPr indent="-228600" lvl="1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2× more phenolics and phytosterols</a:t>
            </a:r>
            <a:endParaRPr/>
          </a:p>
          <a:p>
            <a:pPr indent="0" lvl="1" marL="228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Corn, Soy, and Sorghum</a:t>
            </a: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228600" lvl="1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Had </a:t>
            </a:r>
            <a:r>
              <a:rPr b="1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17–23% more Zinc</a:t>
            </a:r>
            <a:r>
              <a:rPr b="0" i="0" lang="es-C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regenerative practices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Healthier soils support microbial life that improves how plants absorb and make vitamins, minerals, and antioxidants.</a:t>
            </a:r>
            <a:endParaRPr/>
          </a:p>
        </p:txBody>
      </p:sp>
      <p:pic>
        <p:nvPicPr>
          <p:cNvPr id="413" name="Google Shape;41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2695" y="1801175"/>
            <a:ext cx="3771000" cy="34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9"/>
          <p:cNvSpPr txBox="1"/>
          <p:nvPr/>
        </p:nvSpPr>
        <p:spPr>
          <a:xfrm>
            <a:off x="2005760" y="260025"/>
            <a:ext cx="5503814" cy="994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Regenerative Farming Boosts Nutrient Density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Findings from Crop Comparisons (2022 Peer J Study)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143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0"/>
          <p:cNvSpPr/>
          <p:nvPr/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7647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0"/>
          <p:cNvSpPr/>
          <p:nvPr/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0"/>
          <p:cNvSpPr/>
          <p:nvPr/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rgbClr val="D5D5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866" y="2126482"/>
            <a:ext cx="4609116" cy="452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108" y="443228"/>
            <a:ext cx="3603048" cy="147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2"/>
          <p:cNvSpPr/>
          <p:nvPr/>
        </p:nvSpPr>
        <p:spPr>
          <a:xfrm>
            <a:off x="307181" y="633619"/>
            <a:ext cx="3695560" cy="549592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DEDEDE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D8D8D8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2"/>
          <p:cNvSpPr txBox="1"/>
          <p:nvPr>
            <p:ph type="title"/>
          </p:nvPr>
        </p:nvSpPr>
        <p:spPr>
          <a:xfrm>
            <a:off x="628649" y="978408"/>
            <a:ext cx="3042397" cy="11064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R" sz="2400"/>
              <a:t>Carbon sequestration with Soil Life</a:t>
            </a: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259175" y="1170432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2"/>
          <p:cNvSpPr/>
          <p:nvPr/>
        </p:nvSpPr>
        <p:spPr>
          <a:xfrm>
            <a:off x="658094" y="2121408"/>
            <a:ext cx="2968987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2"/>
          <p:cNvSpPr/>
          <p:nvPr/>
        </p:nvSpPr>
        <p:spPr>
          <a:xfrm>
            <a:off x="608357" y="2064813"/>
            <a:ext cx="3042397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6985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6985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1600" lvl="0" marL="17145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Plants send sugars to roots</a:t>
            </a: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feed </a:t>
            </a: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Mycorrhizal Fungi.</a:t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6985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Mycorrhizal fungi</a:t>
            </a: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store carbon in the </a:t>
            </a: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 walls of their hypha network</a:t>
            </a: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6985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Fungi </a:t>
            </a: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soil aggregates (glomalin)</a:t>
            </a: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protecting carbon from decomposition.</a:t>
            </a:r>
            <a:endParaRPr/>
          </a:p>
          <a:p>
            <a:pPr indent="6985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 death forms </a:t>
            </a:r>
            <a:r>
              <a:rPr b="1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 microbial necromass</a:t>
            </a:r>
            <a:r>
              <a:rPr b="0" i="0" lang="es-CR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long-term soil carbon.</a:t>
            </a:r>
            <a:endParaRPr/>
          </a:p>
          <a:p>
            <a:pPr indent="6985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❖"/>
            </a:pPr>
            <a:r>
              <a:rPr lang="es-C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Estimates said a flux of ∼13 Gt of CO</a:t>
            </a:r>
            <a:r>
              <a:rPr baseline="-25000" lang="es-C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C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moves through plants into carbon that is allocated to mycorrhizal mycelium every year.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32"/>
          <p:cNvPicPr preferRelativeResize="0"/>
          <p:nvPr/>
        </p:nvPicPr>
        <p:blipFill rotWithShape="1">
          <a:blip r:embed="rId3">
            <a:alphaModFix/>
          </a:blip>
          <a:srcRect b="10446" l="0" r="0" t="0"/>
          <a:stretch/>
        </p:blipFill>
        <p:spPr>
          <a:xfrm>
            <a:off x="4419961" y="380451"/>
            <a:ext cx="1921203" cy="409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5424575" y="1297039"/>
            <a:ext cx="4096487" cy="226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4823" y="4810870"/>
            <a:ext cx="4491996" cy="119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3"/>
          <p:cNvSpPr txBox="1"/>
          <p:nvPr>
            <p:ph type="title"/>
          </p:nvPr>
        </p:nvSpPr>
        <p:spPr>
          <a:xfrm>
            <a:off x="4694836" y="526774"/>
            <a:ext cx="38066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s-CR"/>
              <a:t>Fighting Pollution with Soil Life</a:t>
            </a:r>
            <a:endParaRPr/>
          </a:p>
        </p:txBody>
      </p:sp>
      <p:pic>
        <p:nvPicPr>
          <p:cNvPr descr="A close-up of a petri dish&#10;&#10;AI-generated content may be incorrect." id="447" name="Google Shape;447;p33"/>
          <p:cNvPicPr preferRelativeResize="0"/>
          <p:nvPr/>
        </p:nvPicPr>
        <p:blipFill rotWithShape="1">
          <a:blip r:embed="rId3">
            <a:alphaModFix/>
          </a:blip>
          <a:srcRect b="0" l="0" r="-2514" t="0"/>
          <a:stretch/>
        </p:blipFill>
        <p:spPr>
          <a:xfrm>
            <a:off x="0" y="0"/>
            <a:ext cx="41545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0534" y="2445026"/>
            <a:ext cx="4495292" cy="321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Young plant in the morning light" id="455" name="Google Shape;455;p34"/>
          <p:cNvPicPr preferRelativeResize="0"/>
          <p:nvPr/>
        </p:nvPicPr>
        <p:blipFill rotWithShape="1">
          <a:blip r:embed="rId3">
            <a:alphaModFix/>
          </a:blip>
          <a:srcRect b="-2" l="0" r="0" t="0"/>
          <a:stretch/>
        </p:blipFill>
        <p:spPr>
          <a:xfrm>
            <a:off x="20" y="-2"/>
            <a:ext cx="405762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4"/>
          <p:cNvSpPr/>
          <p:nvPr/>
        </p:nvSpPr>
        <p:spPr>
          <a:xfrm>
            <a:off x="4057647" y="-1"/>
            <a:ext cx="5086352" cy="2286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55600" sx="95000" rotWithShape="0" algn="t" dist="152400" sy="95000">
              <a:srgbClr val="000000">
                <a:alpha val="2862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4"/>
          <p:cNvSpPr txBox="1"/>
          <p:nvPr>
            <p:ph type="title"/>
          </p:nvPr>
        </p:nvSpPr>
        <p:spPr>
          <a:xfrm>
            <a:off x="4586487" y="405685"/>
            <a:ext cx="4098726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es-CR" sz="3500"/>
              <a:t>Impact on Human Health and Longevity</a:t>
            </a:r>
            <a:endParaRPr/>
          </a:p>
        </p:txBody>
      </p:sp>
      <p:sp>
        <p:nvSpPr>
          <p:cNvPr id="458" name="Google Shape;458;p34"/>
          <p:cNvSpPr txBox="1"/>
          <p:nvPr>
            <p:ph idx="1" type="body"/>
          </p:nvPr>
        </p:nvSpPr>
        <p:spPr>
          <a:xfrm>
            <a:off x="4668097" y="2346959"/>
            <a:ext cx="3935505" cy="3496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/>
              <a:t>Soil Biome to Gut Biome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/>
              <a:t>Greater Gut Biodiversity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/>
              <a:t>Stronger Spleen, Kidney and </a:t>
            </a:r>
            <a:r>
              <a:rPr lang="es-CR" sz="1700"/>
              <a:t>Immune</a:t>
            </a:r>
            <a:r>
              <a:rPr lang="es-CR" sz="1700"/>
              <a:t> System</a:t>
            </a:r>
            <a:endParaRPr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s-CR" sz="1700"/>
              <a:t>Increased resistance to disease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/>
          <p:nvPr/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5"/>
          <p:cNvSpPr/>
          <p:nvPr/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35"/>
          <p:cNvGrpSpPr/>
          <p:nvPr/>
        </p:nvGrpSpPr>
        <p:grpSpPr>
          <a:xfrm>
            <a:off x="0" y="0"/>
            <a:ext cx="4663619" cy="6858000"/>
            <a:chOff x="651279" y="598259"/>
            <a:chExt cx="10889442" cy="5680742"/>
          </a:xfrm>
        </p:grpSpPr>
        <p:sp>
          <p:nvSpPr>
            <p:cNvPr id="466" name="Google Shape;466;p35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35"/>
          <p:cNvGrpSpPr/>
          <p:nvPr/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469" name="Google Shape;469;p35"/>
            <p:cNvSpPr/>
            <p:nvPr/>
          </p:nvSpPr>
          <p:spPr>
            <a:xfrm>
              <a:off x="26122" y="6015669"/>
              <a:ext cx="2605762" cy="842331"/>
            </a:xfrm>
            <a:custGeom>
              <a:rect b="b" l="l" r="r" t="t"/>
              <a:pathLst>
                <a:path extrusionOk="0" h="1033951" w="3180577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55184" y="5798001"/>
              <a:ext cx="2485581" cy="1059999"/>
            </a:xfrm>
            <a:custGeom>
              <a:rect b="b" l="l" r="r" t="t"/>
              <a:pathLst>
                <a:path extrusionOk="0" h="1050628" w="244976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3474720" y="0"/>
              <a:ext cx="6177282" cy="1778750"/>
            </a:xfrm>
            <a:custGeom>
              <a:rect b="b" l="l" r="r" t="t"/>
              <a:pathLst>
                <a:path extrusionOk="0" h="1849426" w="6386648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0" y="2390523"/>
              <a:ext cx="611491" cy="1421482"/>
            </a:xfrm>
            <a:custGeom>
              <a:rect b="b" l="l" r="r" t="t"/>
              <a:pathLst>
                <a:path extrusionOk="0" h="1429512" w="611491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3792772" y="0"/>
              <a:ext cx="2423863" cy="1343767"/>
            </a:xfrm>
            <a:custGeom>
              <a:rect b="b" l="l" r="r" t="t"/>
              <a:pathLst>
                <a:path extrusionOk="0" h="1681468" w="3015964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10946850" y="0"/>
              <a:ext cx="1242102" cy="2620884"/>
            </a:xfrm>
            <a:custGeom>
              <a:rect b="b" l="l" r="r" t="t"/>
              <a:pathLst>
                <a:path extrusionOk="0" h="2635689" w="1242102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0" y="0"/>
              <a:ext cx="1577788" cy="980141"/>
            </a:xfrm>
            <a:custGeom>
              <a:rect b="b" l="l" r="r" t="t"/>
              <a:pathLst>
                <a:path extrusionOk="0" h="795676" w="1471018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" name="Google Shape;476;p35"/>
          <p:cNvSpPr txBox="1"/>
          <p:nvPr>
            <p:ph type="title"/>
          </p:nvPr>
        </p:nvSpPr>
        <p:spPr>
          <a:xfrm>
            <a:off x="589788" y="841248"/>
            <a:ext cx="3847200" cy="53400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s-CR" sz="4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Soil-Gut Health Axis: A Microbial Connection</a:t>
            </a:r>
            <a:endParaRPr/>
          </a:p>
        </p:txBody>
      </p:sp>
      <p:sp>
        <p:nvSpPr>
          <p:cNvPr id="477" name="Google Shape;477;p35"/>
          <p:cNvSpPr txBox="1"/>
          <p:nvPr/>
        </p:nvSpPr>
        <p:spPr>
          <a:xfrm>
            <a:off x="457200" y="6217920"/>
            <a:ext cx="712246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000">
                <a:solidFill>
                  <a:srgbClr val="646464"/>
                </a:solidFill>
                <a:latin typeface="Calibri"/>
                <a:ea typeface="Calibri"/>
                <a:cs typeface="Calibri"/>
                <a:sym typeface="Calibri"/>
              </a:rPr>
              <a:t>References: Rook GA (2013) PNAS | Wopereis et al. (2022) Frontiers in Immunology | Jansson &amp; Hofmockel (2020) Curr Opin Syst Biol</a:t>
            </a:r>
            <a:endParaRPr/>
          </a:p>
        </p:txBody>
      </p:sp>
      <p:grpSp>
        <p:nvGrpSpPr>
          <p:cNvPr id="478" name="Google Shape;478;p35"/>
          <p:cNvGrpSpPr/>
          <p:nvPr/>
        </p:nvGrpSpPr>
        <p:grpSpPr>
          <a:xfrm>
            <a:off x="4895323" y="1281008"/>
            <a:ext cx="3951855" cy="4002310"/>
            <a:chOff x="296820" y="1180822"/>
            <a:chExt cx="3951855" cy="4002310"/>
          </a:xfrm>
        </p:grpSpPr>
        <p:sp>
          <p:nvSpPr>
            <p:cNvPr id="479" name="Google Shape;479;p35"/>
            <p:cNvSpPr/>
            <p:nvPr/>
          </p:nvSpPr>
          <p:spPr>
            <a:xfrm>
              <a:off x="430458" y="1180822"/>
              <a:ext cx="3818217" cy="3818217"/>
            </a:xfrm>
            <a:prstGeom prst="pie">
              <a:avLst>
                <a:gd fmla="val 16200000" name="adj1"/>
                <a:gd fmla="val 20520000" name="adj2"/>
              </a:avLst>
            </a:prstGeom>
            <a:solidFill>
              <a:schemeClr val="accent3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5"/>
            <p:cNvSpPr txBox="1"/>
            <p:nvPr/>
          </p:nvSpPr>
          <p:spPr>
            <a:xfrm>
              <a:off x="2387749" y="1751282"/>
              <a:ext cx="1295466" cy="8863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Soil Microbiome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fmla="val 20520000" name="adj1"/>
                <a:gd fmla="val 3240000" name="adj2"/>
              </a:avLst>
            </a:prstGeom>
            <a:solidFill>
              <a:srgbClr val="5AB463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5"/>
            <p:cNvSpPr txBox="1"/>
            <p:nvPr/>
          </p:nvSpPr>
          <p:spPr>
            <a:xfrm>
              <a:off x="2792298" y="3092203"/>
              <a:ext cx="1136374" cy="959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Plant Microbiome &amp; Nutrient Density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fmla="val 3240000" name="adj1"/>
                <a:gd fmla="val 7560000" name="adj2"/>
              </a:avLst>
            </a:prstGeom>
            <a:solidFill>
              <a:srgbClr val="5DAEA5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5"/>
            <p:cNvSpPr txBox="1"/>
            <p:nvPr/>
          </p:nvSpPr>
          <p:spPr>
            <a:xfrm>
              <a:off x="1524105" y="4228578"/>
              <a:ext cx="1363649" cy="8181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Food Ingestion &amp; Environmental Exposure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fmla="val 7560000" name="adj1"/>
                <a:gd fmla="val 11880000" name="adj2"/>
              </a:avLst>
            </a:prstGeom>
            <a:solidFill>
              <a:srgbClr val="6078A8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5"/>
            <p:cNvSpPr txBox="1"/>
            <p:nvPr/>
          </p:nvSpPr>
          <p:spPr>
            <a:xfrm>
              <a:off x="478640" y="3092203"/>
              <a:ext cx="1136374" cy="9590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Human Gut Microbiome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296820" y="1364915"/>
              <a:ext cx="3818217" cy="3818217"/>
            </a:xfrm>
            <a:prstGeom prst="pie">
              <a:avLst>
                <a:gd fmla="val 11880000" name="adj1"/>
                <a:gd fmla="val 16200000" name="adj2"/>
              </a:avLst>
            </a:prstGeom>
            <a:solidFill>
              <a:srgbClr val="7F63A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5"/>
            <p:cNvSpPr txBox="1"/>
            <p:nvPr/>
          </p:nvSpPr>
          <p:spPr>
            <a:xfrm>
              <a:off x="853644" y="1946738"/>
              <a:ext cx="1295466" cy="8863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s-CR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Immune System &amp; Health Outcomes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6"/>
          <p:cNvSpPr/>
          <p:nvPr/>
        </p:nvSpPr>
        <p:spPr>
          <a:xfrm>
            <a:off x="0" y="0"/>
            <a:ext cx="3719285" cy="6858000"/>
          </a:xfrm>
          <a:custGeom>
            <a:rect b="b" l="l" r="r" t="t"/>
            <a:pathLst>
              <a:path extrusionOk="0" h="6858000" w="4959047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6E6E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l" dist="38100">
              <a:srgbClr val="D8D8D8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6"/>
          <p:cNvSpPr/>
          <p:nvPr/>
        </p:nvSpPr>
        <p:spPr>
          <a:xfrm>
            <a:off x="0" y="0"/>
            <a:ext cx="3711665" cy="6858000"/>
          </a:xfrm>
          <a:custGeom>
            <a:rect b="b" l="l" r="r" t="t"/>
            <a:pathLst>
              <a:path extrusionOk="0" h="6858000" w="4948887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6"/>
          <p:cNvSpPr txBox="1"/>
          <p:nvPr>
            <p:ph type="title"/>
          </p:nvPr>
        </p:nvSpPr>
        <p:spPr>
          <a:xfrm>
            <a:off x="358485" y="1400884"/>
            <a:ext cx="3017520" cy="42579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br>
              <a:rPr b="1" lang="es-CR" sz="1600"/>
            </a:br>
            <a:br>
              <a:rPr b="1" lang="es-CR" sz="1600"/>
            </a:br>
            <a:r>
              <a:rPr lang="es-CR" sz="1600"/>
              <a:t>Soil hosts the richest microbiome on Earth.</a:t>
            </a:r>
            <a:br>
              <a:rPr lang="es-CR" sz="1600"/>
            </a:br>
            <a:br>
              <a:rPr lang="es-CR" sz="1600"/>
            </a:br>
            <a:r>
              <a:rPr lang="es-CR" sz="1600"/>
              <a:t>These microbes colonize plants and enter our bodies through food—shaping our gut, our health, and our resilience. </a:t>
            </a:r>
            <a:br>
              <a:rPr lang="es-CR" sz="1600"/>
            </a:br>
            <a:br>
              <a:rPr lang="es-CR" sz="1600"/>
            </a:br>
            <a:br>
              <a:rPr lang="es-CR" sz="1600"/>
            </a:br>
            <a:br>
              <a:rPr lang="es-CR" sz="1600"/>
            </a:br>
            <a:r>
              <a:rPr b="1" lang="es-CR" sz="1600"/>
              <a:t>The health of the soil is directly connected to our own</a:t>
            </a:r>
            <a:br>
              <a:rPr lang="es-CR" sz="1600"/>
            </a:br>
            <a:endParaRPr sz="1600"/>
          </a:p>
        </p:txBody>
      </p:sp>
      <p:sp>
        <p:nvSpPr>
          <p:cNvPr id="497" name="Google Shape;497;p36"/>
          <p:cNvSpPr/>
          <p:nvPr/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36"/>
          <p:cNvSpPr/>
          <p:nvPr/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9" name="Google Shape;4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9130" y="1079092"/>
            <a:ext cx="4806627" cy="3977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9649" y="185919"/>
            <a:ext cx="4298053" cy="4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6"/>
          <p:cNvSpPr txBox="1"/>
          <p:nvPr/>
        </p:nvSpPr>
        <p:spPr>
          <a:xfrm>
            <a:off x="526773" y="1533315"/>
            <a:ext cx="45918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Soil Biome to Gut Biome</a:t>
            </a:r>
            <a:endParaRPr/>
          </a:p>
        </p:txBody>
      </p:sp>
      <p:sp>
        <p:nvSpPr>
          <p:cNvPr id="502" name="Google Shape;502;p36"/>
          <p:cNvSpPr txBox="1"/>
          <p:nvPr/>
        </p:nvSpPr>
        <p:spPr>
          <a:xfrm>
            <a:off x="4552121" y="5510798"/>
            <a:ext cx="459187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"Soil microbiomes and one health"</a:t>
            </a:r>
            <a:b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Authors: </a:t>
            </a:r>
            <a:r>
              <a:rPr i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Samiran Banerjee</a:t>
            </a:r>
            <a: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i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Marcel G. A. van der Heijden</a:t>
            </a:r>
            <a:b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Published in </a:t>
            </a:r>
            <a:r>
              <a:rPr b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Reviews Microbiology</a:t>
            </a:r>
            <a: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August 2022</a:t>
            </a:r>
            <a:b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DOI:</a:t>
            </a:r>
            <a:r>
              <a:rPr lang="es-C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10.1038/s41579-022-00779-w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10950"/>
            <a:ext cx="9144000" cy="609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8"/>
          <p:cNvSpPr txBox="1"/>
          <p:nvPr/>
        </p:nvSpPr>
        <p:spPr>
          <a:xfrm>
            <a:off x="0" y="6343697"/>
            <a:ext cx="34909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(AM) Arbuscular Mycorrhizal Fungi </a:t>
            </a:r>
            <a:endParaRPr/>
          </a:p>
        </p:txBody>
      </p:sp>
      <p:sp>
        <p:nvSpPr>
          <p:cNvPr id="509" name="Google Shape;509;p38"/>
          <p:cNvSpPr txBox="1"/>
          <p:nvPr/>
        </p:nvSpPr>
        <p:spPr>
          <a:xfrm>
            <a:off x="1518300" y="70125"/>
            <a:ext cx="6107400" cy="8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Ergothioneine</a:t>
            </a:r>
            <a:r>
              <a:rPr b="1" lang="es-C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Plants and People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3692b5277d1_0_6" title="KOKORA_Italy_0924-545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50" y="1289475"/>
            <a:ext cx="8096302" cy="540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3692b5277d1_0_6"/>
          <p:cNvSpPr txBox="1"/>
          <p:nvPr/>
        </p:nvSpPr>
        <p:spPr>
          <a:xfrm>
            <a:off x="72200" y="200075"/>
            <a:ext cx="84318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Ergothioneine Rich in Regeneratively Grown Legumes and Yellow Oyster Mushrooms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ee on a purple flower&#10;&#10;AI-generated content may be incorrect." id="521" name="Google Shape;521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" l="0" r="0" t="0"/>
          <a:stretch/>
        </p:blipFill>
        <p:spPr>
          <a:xfrm rot="5400000">
            <a:off x="2464307" y="178308"/>
            <a:ext cx="6858000" cy="650138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9"/>
          <p:cNvSpPr/>
          <p:nvPr/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7647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9"/>
          <p:cNvSpPr/>
          <p:nvPr/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rgbClr val="D5D5D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9"/>
          <p:cNvSpPr txBox="1"/>
          <p:nvPr/>
        </p:nvSpPr>
        <p:spPr>
          <a:xfrm>
            <a:off x="278320" y="2718054"/>
            <a:ext cx="2578608" cy="3207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C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health of soil, plant, animal and man is one and indivisible”</a:t>
            </a:r>
            <a:r>
              <a:rPr lang="es-C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Lady Eve Balfour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1" lang="es-C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Living Soil</a:t>
            </a:r>
            <a:r>
              <a:rPr lang="es-C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(1943)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1" y="-1500"/>
            <a:ext cx="9143999" cy="68580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flipH="1">
            <a:off x="-3476" y="-1500"/>
            <a:ext cx="6089949" cy="6858001"/>
          </a:xfrm>
          <a:prstGeom prst="rect">
            <a:avLst/>
          </a:prstGeom>
          <a:gradFill>
            <a:gsLst>
              <a:gs pos="0">
                <a:srgbClr val="366092">
                  <a:alpha val="58823"/>
                </a:srgbClr>
              </a:gs>
              <a:gs pos="28000">
                <a:srgbClr val="366092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 flipH="1">
            <a:off x="-6954" y="-3000"/>
            <a:ext cx="9150948" cy="6859501"/>
          </a:xfrm>
          <a:prstGeom prst="rect">
            <a:avLst/>
          </a:prstGeom>
          <a:gradFill>
            <a:gsLst>
              <a:gs pos="0">
                <a:srgbClr val="000000">
                  <a:alpha val="71764"/>
                </a:srgbClr>
              </a:gs>
              <a:gs pos="100000">
                <a:srgbClr val="4F81BD">
                  <a:alpha val="23921"/>
                </a:srgbClr>
              </a:gs>
            </a:gsLst>
            <a:lin ang="15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 flipH="1">
            <a:off x="358902" y="0"/>
            <a:ext cx="8788573" cy="6858000"/>
          </a:xfrm>
          <a:prstGeom prst="rect">
            <a:avLst/>
          </a:prstGeom>
          <a:gradFill>
            <a:gsLst>
              <a:gs pos="0">
                <a:srgbClr val="000000">
                  <a:alpha val="61960"/>
                </a:srgbClr>
              </a:gs>
              <a:gs pos="19000">
                <a:srgbClr val="000000">
                  <a:alpha val="61960"/>
                </a:srgbClr>
              </a:gs>
              <a:gs pos="100000">
                <a:srgbClr val="366092">
                  <a:alpha val="43921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/>
          <p:nvPr>
            <p:ph type="title"/>
          </p:nvPr>
        </p:nvSpPr>
        <p:spPr>
          <a:xfrm>
            <a:off x="933179" y="92799"/>
            <a:ext cx="7449518" cy="11659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s-CR" sz="4200">
                <a:solidFill>
                  <a:srgbClr val="FFFFFF"/>
                </a:solidFill>
              </a:rPr>
              <a:t>How does the Soil Food Web function?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 rot="10800000">
            <a:off x="-3" y="2888341"/>
            <a:ext cx="9152864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244061">
                  <a:alpha val="54901"/>
                </a:srgbClr>
              </a:gs>
              <a:gs pos="100000">
                <a:srgbClr val="244061">
                  <a:alpha val="54901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516" y="1801977"/>
            <a:ext cx="2504564" cy="375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1537" y="1291783"/>
            <a:ext cx="5613561" cy="4926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0"/>
            <a:ext cx="3341754" cy="6858000"/>
          </a:xfrm>
          <a:custGeom>
            <a:rect b="b" l="l" r="r" t="t"/>
            <a:pathLst>
              <a:path extrusionOk="0" h="6858000" w="4455673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88900" rotWithShape="0" algn="l" dist="38100">
              <a:srgbClr val="D8D8D8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0" y="0"/>
            <a:ext cx="3334896" cy="6858000"/>
          </a:xfrm>
          <a:custGeom>
            <a:rect b="b" l="l" r="r" t="t"/>
            <a:pathLst>
              <a:path extrusionOk="0" h="6858000" w="4446529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 txBox="1"/>
          <p:nvPr>
            <p:ph type="title"/>
          </p:nvPr>
        </p:nvSpPr>
        <p:spPr>
          <a:xfrm>
            <a:off x="278320" y="1161288"/>
            <a:ext cx="2578608" cy="1239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s-CR" sz="2400"/>
              <a:t>What breaks it down?</a:t>
            </a:r>
            <a:endParaRPr/>
          </a:p>
        </p:txBody>
      </p:sp>
      <p:sp>
        <p:nvSpPr>
          <p:cNvPr id="144" name="Google Shape;144;p5"/>
          <p:cNvSpPr/>
          <p:nvPr/>
        </p:nvSpPr>
        <p:spPr>
          <a:xfrm>
            <a:off x="0" y="142654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296919" y="2443480"/>
            <a:ext cx="253746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/>
          <p:nvPr>
            <p:ph idx="1" type="body"/>
          </p:nvPr>
        </p:nvSpPr>
        <p:spPr>
          <a:xfrm>
            <a:off x="278320" y="2718054"/>
            <a:ext cx="2579180" cy="3207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CR" sz="1500"/>
              <a:t>Synthetic or excessive use of fertilizers and pesticides</a:t>
            </a:r>
            <a:endParaRPr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CR" sz="1500"/>
              <a:t>Tillage and soil disturbance</a:t>
            </a:r>
            <a:endParaRPr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CR" sz="1500"/>
              <a:t>Bare soil</a:t>
            </a:r>
            <a:endParaRPr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CR" sz="1500"/>
              <a:t>Low organic matter</a:t>
            </a:r>
            <a:endParaRPr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CR" sz="1500"/>
              <a:t>Lack of diversity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88" y="883539"/>
            <a:ext cx="5191506" cy="519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/>
          <p:cNvSpPr/>
          <p:nvPr/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5" name="Google Shape;155;p6"/>
          <p:cNvGrpSpPr/>
          <p:nvPr/>
        </p:nvGrpSpPr>
        <p:grpSpPr>
          <a:xfrm>
            <a:off x="0" y="0"/>
            <a:ext cx="3530289" cy="6858000"/>
            <a:chOff x="651279" y="598259"/>
            <a:chExt cx="10889442" cy="5680742"/>
          </a:xfrm>
        </p:grpSpPr>
        <p:sp>
          <p:nvSpPr>
            <p:cNvPr id="156" name="Google Shape;156;p6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159" name="Google Shape;159;p6"/>
            <p:cNvSpPr/>
            <p:nvPr/>
          </p:nvSpPr>
          <p:spPr>
            <a:xfrm>
              <a:off x="26122" y="6015669"/>
              <a:ext cx="2605762" cy="842331"/>
            </a:xfrm>
            <a:custGeom>
              <a:rect b="b" l="l" r="r" t="t"/>
              <a:pathLst>
                <a:path extrusionOk="0" h="1033951" w="3180577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655184" y="5798001"/>
              <a:ext cx="2485581" cy="1059999"/>
            </a:xfrm>
            <a:custGeom>
              <a:rect b="b" l="l" r="r" t="t"/>
              <a:pathLst>
                <a:path extrusionOk="0" h="1050628" w="244976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3474720" y="0"/>
              <a:ext cx="6177282" cy="1778750"/>
            </a:xfrm>
            <a:custGeom>
              <a:rect b="b" l="l" r="r" t="t"/>
              <a:pathLst>
                <a:path extrusionOk="0" h="1849426" w="6386648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0" y="2390523"/>
              <a:ext cx="611491" cy="1421482"/>
            </a:xfrm>
            <a:custGeom>
              <a:rect b="b" l="l" r="r" t="t"/>
              <a:pathLst>
                <a:path extrusionOk="0" h="1429512" w="611491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3792772" y="0"/>
              <a:ext cx="2423863" cy="1343767"/>
            </a:xfrm>
            <a:custGeom>
              <a:rect b="b" l="l" r="r" t="t"/>
              <a:pathLst>
                <a:path extrusionOk="0" h="1681468" w="3015964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10946850" y="0"/>
              <a:ext cx="1242102" cy="2620884"/>
            </a:xfrm>
            <a:custGeom>
              <a:rect b="b" l="l" r="r" t="t"/>
              <a:pathLst>
                <a:path extrusionOk="0" h="2635689" w="1242102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0" y="0"/>
              <a:ext cx="1577788" cy="980141"/>
            </a:xfrm>
            <a:custGeom>
              <a:rect b="b" l="l" r="r" t="t"/>
              <a:pathLst>
                <a:path extrusionOk="0" h="795676" w="1471018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6"/>
          <p:cNvSpPr txBox="1"/>
          <p:nvPr>
            <p:ph type="title"/>
          </p:nvPr>
        </p:nvSpPr>
        <p:spPr>
          <a:xfrm>
            <a:off x="589788" y="841248"/>
            <a:ext cx="2636433" cy="53400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s-CR" sz="4200">
                <a:solidFill>
                  <a:schemeClr val="lt1"/>
                </a:solidFill>
              </a:rPr>
              <a:t>How Do We Rebuild the Soil Food Web?</a:t>
            </a:r>
            <a:endParaRPr/>
          </a:p>
        </p:txBody>
      </p:sp>
      <p:grpSp>
        <p:nvGrpSpPr>
          <p:cNvPr id="167" name="Google Shape;167;p6"/>
          <p:cNvGrpSpPr/>
          <p:nvPr/>
        </p:nvGrpSpPr>
        <p:grpSpPr>
          <a:xfrm>
            <a:off x="3741678" y="684593"/>
            <a:ext cx="4771406" cy="5498438"/>
            <a:chOff x="2264" y="453587"/>
            <a:chExt cx="4771406" cy="5498438"/>
          </a:xfrm>
        </p:grpSpPr>
        <p:sp>
          <p:nvSpPr>
            <p:cNvPr id="168" name="Google Shape;168;p6"/>
            <p:cNvSpPr/>
            <p:nvPr/>
          </p:nvSpPr>
          <p:spPr>
            <a:xfrm>
              <a:off x="430045" y="453587"/>
              <a:ext cx="1338187" cy="1338187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rgbClr val="1D49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15233" y="738775"/>
              <a:ext cx="767812" cy="7678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264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 txBox="1"/>
            <p:nvPr/>
          </p:nvSpPr>
          <p:spPr>
            <a:xfrm>
              <a:off x="2264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ASSESSMENT OF THE SOIL FOOD WEB AND FARM PRACTICES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3007701" y="453587"/>
              <a:ext cx="1338187" cy="1338187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rgbClr val="1D49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3292889" y="738775"/>
              <a:ext cx="767812" cy="7678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2579920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2579920" y="2208587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 A BIOLOGICAL REGENERATION  PLAN</a:t>
              </a: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1718873" y="3477025"/>
              <a:ext cx="1338187" cy="1338187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rgbClr val="1D49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2004061" y="3762212"/>
              <a:ext cx="767812" cy="7678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1291092" y="5232025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1291092" y="5232025"/>
              <a:ext cx="2193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lang="es-CR" sz="1500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MONITOR AND MAKE ADJUSTMENTS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6990" y="10"/>
            <a:ext cx="2747010" cy="3401558"/>
          </a:xfrm>
          <a:custGeom>
            <a:rect b="b" l="l" r="r" t="t"/>
            <a:pathLst>
              <a:path extrusionOk="0" h="3401568" w="3662680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4">
            <a:alphaModFix/>
          </a:blip>
          <a:srcRect b="-2" l="0" r="0" t="0"/>
          <a:stretch/>
        </p:blipFill>
        <p:spPr>
          <a:xfrm>
            <a:off x="3836485" y="10"/>
            <a:ext cx="3088583" cy="3401558"/>
          </a:xfrm>
          <a:custGeom>
            <a:rect b="b" l="l" r="r" t="t"/>
            <a:pathLst>
              <a:path extrusionOk="0" h="3401568" w="4118110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6264" y="3456432"/>
            <a:ext cx="5267735" cy="3401568"/>
          </a:xfrm>
          <a:custGeom>
            <a:rect b="b" l="l" r="r" t="t"/>
            <a:pathLst>
              <a:path extrusionOk="0" h="3401568" w="7023646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8" name="Google Shape;188;p7"/>
          <p:cNvSpPr/>
          <p:nvPr/>
        </p:nvSpPr>
        <p:spPr>
          <a:xfrm>
            <a:off x="0" y="0"/>
            <a:ext cx="4445957" cy="6858000"/>
          </a:xfrm>
          <a:custGeom>
            <a:rect b="b" l="l" r="r" t="t"/>
            <a:pathLst>
              <a:path extrusionOk="0" h="6858000" w="5927943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0" y="0"/>
            <a:ext cx="4437982" cy="6858000"/>
          </a:xfrm>
          <a:custGeom>
            <a:rect b="b" l="l" r="r" t="t"/>
            <a:pathLst>
              <a:path extrusionOk="0" h="6858000" w="591731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7"/>
          <p:cNvSpPr txBox="1"/>
          <p:nvPr>
            <p:ph type="title"/>
          </p:nvPr>
        </p:nvSpPr>
        <p:spPr>
          <a:xfrm>
            <a:off x="223825" y="380626"/>
            <a:ext cx="37650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rben"/>
              <a:buNone/>
            </a:pPr>
            <a:r>
              <a:rPr lang="es-CR" sz="1800">
                <a:latin typeface="Corben"/>
                <a:ea typeface="Corben"/>
                <a:cs typeface="Corben"/>
                <a:sym typeface="Corben"/>
              </a:rPr>
              <a:t>BIOLOGICAL ASSESSMENT </a:t>
            </a:r>
            <a:br>
              <a:rPr lang="es-CR" sz="1800">
                <a:latin typeface="Corben"/>
                <a:ea typeface="Corben"/>
                <a:cs typeface="Corben"/>
                <a:sym typeface="Corben"/>
              </a:rPr>
            </a:br>
            <a:br>
              <a:rPr lang="es-CR" sz="1800">
                <a:latin typeface="Corben"/>
                <a:ea typeface="Corben"/>
                <a:cs typeface="Corben"/>
                <a:sym typeface="Corben"/>
              </a:rPr>
            </a:br>
            <a:r>
              <a:rPr lang="es-CR" sz="1800">
                <a:latin typeface="Corben"/>
                <a:ea typeface="Corben"/>
                <a:cs typeface="Corben"/>
                <a:sym typeface="Corben"/>
              </a:rPr>
              <a:t>Microscopy analysis assessment of the biomass or number of fungi, bacteria, nematodes, and protozoa in the soil and amendments to determine whether they are present in appropriate quantities.</a:t>
            </a:r>
            <a:endParaRPr sz="1600">
              <a:solidFill>
                <a:schemeClr val="dk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6830" y="4608055"/>
            <a:ext cx="1839016" cy="195204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7"/>
          <p:cNvSpPr txBox="1"/>
          <p:nvPr/>
        </p:nvSpPr>
        <p:spPr>
          <a:xfrm>
            <a:off x="4572000" y="3003697"/>
            <a:ext cx="1334020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Beneficial Fungi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7"/>
          <p:cNvSpPr txBox="1"/>
          <p:nvPr/>
        </p:nvSpPr>
        <p:spPr>
          <a:xfrm>
            <a:off x="7070204" y="2802250"/>
            <a:ext cx="140058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Bacteria Feeding Nematode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/>
          <p:cNvSpPr txBox="1"/>
          <p:nvPr/>
        </p:nvSpPr>
        <p:spPr>
          <a:xfrm>
            <a:off x="6925068" y="6118349"/>
            <a:ext cx="209744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Protozoa (Teste amoeba)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138" y="500354"/>
            <a:ext cx="7809723" cy="585729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 txBox="1"/>
          <p:nvPr>
            <p:ph idx="1" type="body"/>
          </p:nvPr>
        </p:nvSpPr>
        <p:spPr>
          <a:xfrm>
            <a:off x="1222350" y="0"/>
            <a:ext cx="6699300" cy="6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6250"/>
              <a:buNone/>
            </a:pPr>
            <a:r>
              <a:rPr lang="es-CR"/>
              <a:t>Biocomplete compost at CR Medicinal Farms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482458" y="2372868"/>
            <a:ext cx="2441321" cy="18288"/>
          </a:xfrm>
          <a:custGeom>
            <a:rect b="b" l="l" r="r" t="t"/>
            <a:pathLst>
              <a:path extrusionOk="0" fill="none" h="18288" w="2441321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extrusionOk="0" h="18288" w="2441321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9"/>
          <p:cNvSpPr txBox="1"/>
          <p:nvPr>
            <p:ph idx="1" type="body"/>
          </p:nvPr>
        </p:nvSpPr>
        <p:spPr>
          <a:xfrm>
            <a:off x="473202" y="2660904"/>
            <a:ext cx="3614166" cy="35478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s-CR" sz="1900"/>
              <a:t>Use biocomplete compost, vermicompost, extracts and compost teas</a:t>
            </a:r>
            <a:endParaRPr/>
          </a:p>
        </p:txBody>
      </p:sp>
      <p:pic>
        <p:nvPicPr>
          <p:cNvPr id="209" name="Google Shape;20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286" y="699517"/>
            <a:ext cx="4094226" cy="5458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  <dc:creator>Usuario</dc:creator>
</cp:coreProperties>
</file>