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57" r:id="rId4"/>
    <p:sldId id="276" r:id="rId5"/>
    <p:sldId id="281" r:id="rId6"/>
    <p:sldId id="283" r:id="rId7"/>
    <p:sldId id="284" r:id="rId8"/>
    <p:sldId id="273" r:id="rId9"/>
    <p:sldId id="275" r:id="rId10"/>
    <p:sldId id="263" r:id="rId11"/>
    <p:sldId id="265" r:id="rId12"/>
    <p:sldId id="286" r:id="rId13"/>
    <p:sldId id="266" r:id="rId14"/>
    <p:sldId id="287" r:id="rId15"/>
    <p:sldId id="290" r:id="rId16"/>
    <p:sldId id="272" r:id="rId17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F51F"/>
    <a:srgbClr val="00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7EF0B-5A23-4775-A0B0-54619ADA3C89}" v="6478" dt="2024-06-04T07:45:45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94713" autoAdjust="0"/>
  </p:normalViewPr>
  <p:slideViewPr>
    <p:cSldViewPr snapToGrid="0">
      <p:cViewPr varScale="1">
        <p:scale>
          <a:sx n="78" d="100"/>
          <a:sy n="78" d="100"/>
        </p:scale>
        <p:origin x="82" y="2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97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43FE0-454A-4D1B-8699-C67203B87B4B}" type="datetimeFigureOut">
              <a:rPr lang="es-SV" smtClean="0"/>
              <a:t>4/6/2024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0835D-8200-4647-8B2B-804D74CADC45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9033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RE Viene del latín y significa de nuevo o de nuevo continuamente o de regreso o </a:t>
            </a:r>
          </a:p>
          <a:p>
            <a:endParaRPr lang="es-SV" dirty="0"/>
          </a:p>
          <a:p>
            <a:r>
              <a:rPr lang="es-SV" dirty="0"/>
              <a:t>GEN Generación consciente que quiere hacer el cambio y también usar un  material forma diferente</a:t>
            </a:r>
          </a:p>
          <a:p>
            <a:endParaRPr lang="es-SV" dirty="0"/>
          </a:p>
          <a:p>
            <a:r>
              <a:rPr lang="es-SV" dirty="0"/>
              <a:t>RE-GEN </a:t>
            </a:r>
            <a:r>
              <a:rPr lang="es-SV" dirty="0" err="1"/>
              <a:t>abreviacion</a:t>
            </a:r>
            <a:r>
              <a:rPr lang="es-SV" dirty="0"/>
              <a:t> de de regenerando. Todo tipo de acciones verdes </a:t>
            </a:r>
            <a:r>
              <a:rPr lang="es-SV" dirty="0" err="1"/>
              <a:t>reutilizar,reciclar</a:t>
            </a:r>
            <a:r>
              <a:rPr lang="es-SV" dirty="0"/>
              <a:t>, reorientar a otro uso. También significa una nueva generación.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835D-8200-4647-8B2B-804D74CADC45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2350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Silvia Figueroa and the Freund Family</a:t>
            </a:r>
            <a:r>
              <a:rPr lang="en-US" sz="2800" dirty="0"/>
              <a:t>, </a:t>
            </a:r>
            <a:r>
              <a:rPr lang="en-US" sz="2800" i="1" dirty="0"/>
              <a:t>Salvadoran Nature Heroes</a:t>
            </a:r>
            <a:r>
              <a:rPr lang="en-US" sz="2800" dirty="0"/>
              <a:t>, have regenerated 4,060 Hectares nearby the Montecristo National Park, thus the quetzales now breed there!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835D-8200-4647-8B2B-804D74CADC45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031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Design of one of the 40 water infiltration wells which were built at the El Espino Coffee Farm and feed the San Salvador </a:t>
            </a:r>
            <a:r>
              <a:rPr lang="en-US" sz="2800" dirty="0" err="1"/>
              <a:t>acuifer</a:t>
            </a:r>
            <a:r>
              <a:rPr lang="en-US" sz="2800" dirty="0"/>
              <a:t>.</a:t>
            </a:r>
            <a:endParaRPr lang="es-SV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835D-8200-4647-8B2B-804D74CADC45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1777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 Grey Fox and a Racoon are rumbling now as refugees through the streets of Nuevo </a:t>
            </a:r>
            <a:r>
              <a:rPr lang="en-US" sz="2000" dirty="0" err="1"/>
              <a:t>Cuscatlan</a:t>
            </a:r>
            <a:r>
              <a:rPr lang="en-US" sz="2000" dirty="0"/>
              <a:t>, as their habitat has been destroyed, because of a sudden change of zoning.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835D-8200-4647-8B2B-804D74CADC45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880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835D-8200-4647-8B2B-804D74CADC45}" type="slidenum">
              <a:rPr lang="es-SV" smtClean="0"/>
              <a:t>10</a:t>
            </a:fld>
            <a:endParaRPr lang="es-SV"/>
          </a:p>
        </p:txBody>
      </p:sp>
      <p:pic>
        <p:nvPicPr>
          <p:cNvPr id="5" name="Picture 2" descr="Organic Food Market Size 2023 to 2032">
            <a:extLst>
              <a:ext uri="{FF2B5EF4-FFF2-40B4-BE49-F238E27FC236}">
                <a16:creationId xmlns:a16="http://schemas.microsoft.com/office/drawing/2014/main" id="{1AFA2623-8FDC-B200-72BA-A487C614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46052"/>
            <a:ext cx="3717471" cy="220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9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0" dirty="0">
                <a:effectLst/>
                <a:highlight>
                  <a:srgbClr val="FFFFFF"/>
                </a:highlight>
              </a:rPr>
              <a:t>Agritourism Market Size was valued at </a:t>
            </a:r>
            <a:r>
              <a:rPr lang="es-SV" sz="18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$4,800.67</a:t>
            </a:r>
            <a:r>
              <a:rPr lang="es-SV" sz="2000" dirty="0"/>
              <a:t> </a:t>
            </a:r>
            <a:r>
              <a:rPr lang="es-SV" sz="2000" dirty="0" err="1"/>
              <a:t>millions</a:t>
            </a:r>
            <a:r>
              <a:rPr lang="es-SV" sz="2000" dirty="0"/>
              <a:t> in 2023 and </a:t>
            </a:r>
            <a:r>
              <a:rPr lang="es-SV" sz="2000" dirty="0" err="1"/>
              <a:t>it</a:t>
            </a:r>
            <a:r>
              <a:rPr lang="es-SV" sz="2000" dirty="0"/>
              <a:t> </a:t>
            </a:r>
            <a:r>
              <a:rPr lang="en-US" sz="2000" dirty="0">
                <a:highlight>
                  <a:srgbClr val="FFFFFF"/>
                </a:highlight>
              </a:rPr>
              <a:t>is expected to almost double </a:t>
            </a:r>
            <a:r>
              <a:rPr lang="en-US" sz="2000" b="1" dirty="0">
                <a:highlight>
                  <a:srgbClr val="FFFFFF"/>
                </a:highlight>
              </a:rPr>
              <a:t>by 2030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 is expected to reach 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USD9459.75 Million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 by the end of 2030 (97% higher) during the Forecast Period 2023-2030. Source: Verified Market Reports.</a:t>
            </a:r>
            <a:endParaRPr lang="en-US" sz="2000" dirty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835D-8200-4647-8B2B-804D74CADC45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347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835D-8200-4647-8B2B-804D74CADC45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2768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A0835D-8200-4647-8B2B-804D74CADC45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839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0835D-8200-4647-8B2B-804D74CADC45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7669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CFC-1C64-3E88-CE97-C362973C0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E4F9E7-63B2-789A-220E-4796A72B5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68A76-1541-7317-2312-363F1024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21B9-0976-49FD-ABA5-75CE9304D5B9}" type="datetimeFigureOut">
              <a:rPr lang="es-SV" smtClean="0"/>
              <a:t>4/6/2024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168CF5-6E14-DA70-313F-6E4B8263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F420A1-B0D8-A9FF-39E6-FE54F047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4BC3-20F2-4367-B7AF-76925E205090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139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5D731-D7E7-943C-6B17-4D90454EF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2A879F-63A8-842F-B283-A1D79CFC1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7D48C-5642-2D22-6987-8AC389C2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21B9-0976-49FD-ABA5-75CE9304D5B9}" type="datetimeFigureOut">
              <a:rPr lang="es-SV" smtClean="0"/>
              <a:t>4/6/2024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E8D0A-09F9-D5DB-64FF-D831585B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F34DD-64F2-027D-256A-5D779784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4BC3-20F2-4367-B7AF-76925E205090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97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41837F-CA51-6DED-B92D-3A2D911CC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8654D6-1B23-7328-0DCB-66DD08F1A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AF59F-3FD0-0261-A9D2-D4ADDD66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21B9-0976-49FD-ABA5-75CE9304D5B9}" type="datetimeFigureOut">
              <a:rPr lang="es-SV" smtClean="0"/>
              <a:t>4/6/2024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D65AE4-DC4B-16B1-1CE0-3E243E62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F65CCF-CFE4-DC9E-B879-1F24F279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4BC3-20F2-4367-B7AF-76925E205090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590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050AB-D7B4-35B3-4492-D3E1969D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EA32FE-A49A-AF54-545F-46C8970F0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27B6AA-EB95-271E-74F8-015EC652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21B9-0976-49FD-ABA5-75CE9304D5B9}" type="datetimeFigureOut">
              <a:rPr lang="es-SV" smtClean="0"/>
              <a:t>4/6/2024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38356B-AE95-8C1E-992F-4B36F4D0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D6F966-3796-6E8B-5DFF-E640B139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4BC3-20F2-4367-B7AF-76925E205090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3288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2CD74-3C2B-AC09-A035-8A84F120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FE6705-A3BD-3618-1833-FF253D2DF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62E63C-94AB-3159-E162-5410335B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21B9-0976-49FD-ABA5-75CE9304D5B9}" type="datetimeFigureOut">
              <a:rPr lang="es-SV" smtClean="0"/>
              <a:t>4/6/2024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3A9545-CD57-47DB-2E99-2B0DD1E9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5F033F-DF99-F571-677E-1BF32F9E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4BC3-20F2-4367-B7AF-76925E205090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333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AC47C-707C-4371-9975-2EDF9189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CFC9E2-4C8F-5857-7839-75D47271A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6EA8E3-C3C2-88D2-C7D0-C2013FD6E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D2190F-5AD7-FEEA-F500-5F3F1D7E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21B9-0976-49FD-ABA5-75CE9304D5B9}" type="datetimeFigureOut">
              <a:rPr lang="es-SV" smtClean="0"/>
              <a:t>4/6/2024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E3435E-C0AE-A611-8350-86440DC2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3F55ED-8588-B941-2C2E-C2316D0F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4BC3-20F2-4367-B7AF-76925E205090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384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7FA63-F6F1-1484-0267-E610A8BA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77305-DD93-2021-5F4F-76A17A0A0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D74FC3-05C6-AE77-14F2-D54FF8D8E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B2AEF3-3F57-8812-F830-E1900F07B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FA8835-CF35-00BD-2701-2ADF59DD9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11FC73-BFED-7422-1F22-6B345FC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21B9-0976-49FD-ABA5-75CE9304D5B9}" type="datetimeFigureOut">
              <a:rPr lang="es-SV" smtClean="0"/>
              <a:t>4/6/2024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6F8A0F-F9E8-7C70-4D1B-66739052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793EC4-1C7F-BAC6-4A97-57B074E8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4BC3-20F2-4367-B7AF-76925E205090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274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12500-063F-9A07-241A-C83CAC92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8841ED-1855-937D-EA0D-67428363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21B9-0976-49FD-ABA5-75CE9304D5B9}" type="datetimeFigureOut">
              <a:rPr lang="es-SV" smtClean="0"/>
              <a:t>4/6/2024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85D112-1E4A-C1A1-44FF-0F3987AB7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FAD89A-14A4-890A-409C-1155317F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4BC3-20F2-4367-B7AF-76925E205090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677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0FB669-6F47-E51F-B4A6-6FB999D4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21B9-0976-49FD-ABA5-75CE9304D5B9}" type="datetimeFigureOut">
              <a:rPr lang="es-SV" smtClean="0"/>
              <a:t>4/6/2024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6DBD9A-97BD-740E-16DE-2EBAD219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7CF3C1-38A6-74AE-16FD-04AFE4C7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4BC3-20F2-4367-B7AF-76925E205090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29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B4916-7756-038B-BE40-00AA88F3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2013C1-00CC-B107-5C1F-DD4962D5E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FCDD28-0090-BE60-F662-5495B9481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6EA589-B6FF-CC42-3CEE-A08D25CC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21B9-0976-49FD-ABA5-75CE9304D5B9}" type="datetimeFigureOut">
              <a:rPr lang="es-SV" smtClean="0"/>
              <a:t>4/6/2024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BF1DAB-105A-B0FD-350A-165CF0C6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D29139-6A05-EB6A-D2D4-DEA23D9B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4BC3-20F2-4367-B7AF-76925E205090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7401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0CB01-2372-28B4-B829-F9643DC5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02DD82-8576-58EB-C226-C39180AB2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B93019-F511-FAFC-CC0C-B1218B754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9BC8A1-E2E5-C291-A9FE-DE779975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21B9-0976-49FD-ABA5-75CE9304D5B9}" type="datetimeFigureOut">
              <a:rPr lang="es-SV" smtClean="0"/>
              <a:t>4/6/2024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BE4444-3448-D685-F22C-10968E28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57B861-F4FA-0114-8B0F-0A733D88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4BC3-20F2-4367-B7AF-76925E205090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4780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78BC4B-D27A-014E-1DDE-D6389C82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0A37F1-EB81-0082-80F1-5350E1B5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2B6E7A-9943-B9C8-4220-0BA8A90DA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8C21B9-0976-49FD-ABA5-75CE9304D5B9}" type="datetimeFigureOut">
              <a:rPr lang="es-SV" smtClean="0"/>
              <a:t>4/6/2024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3C187-02D3-EA6D-D500-1400150F9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4322E5-4516-BC9B-4D39-20E4E315E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24BC3-20F2-4367-B7AF-76925E205090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959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guel.Araujo@salvanatura.org.s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ista desde lo alto de una montaña con vista al mar&#10;&#10;Descripción generada automáticamente con confianza media">
            <a:extLst>
              <a:ext uri="{FF2B5EF4-FFF2-40B4-BE49-F238E27FC236}">
                <a16:creationId xmlns:a16="http://schemas.microsoft.com/office/drawing/2014/main" id="{898F4FCE-8AA1-5EE1-4FB8-C0DE8460D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2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290BE9-85F9-7D5C-6AAB-F9EB959715EF}"/>
              </a:ext>
            </a:extLst>
          </p:cNvPr>
          <p:cNvSpPr txBox="1"/>
          <p:nvPr/>
        </p:nvSpPr>
        <p:spPr>
          <a:xfrm>
            <a:off x="2551798" y="0"/>
            <a:ext cx="7108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8AF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REGENERA™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door to regenerative products and services and more</a:t>
            </a:r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240011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Organic food consumption rises along with health and environmental consciousness">
            <a:extLst>
              <a:ext uri="{FF2B5EF4-FFF2-40B4-BE49-F238E27FC236}">
                <a16:creationId xmlns:a16="http://schemas.microsoft.com/office/drawing/2014/main" id="{4A1EA200-FED8-7D09-1B6C-F78D059D2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46D68E4-F5EE-8570-5BEE-526B1199E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20" y="3799862"/>
            <a:ext cx="2524741" cy="305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Una cama en una habitación&#10;&#10;Descripción generada automáticamente">
            <a:extLst>
              <a:ext uri="{FF2B5EF4-FFF2-40B4-BE49-F238E27FC236}">
                <a16:creationId xmlns:a16="http://schemas.microsoft.com/office/drawing/2014/main" id="{0AC2E426-83CE-ABF2-46F6-9DE2C35A2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" b="2300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" name="Rectangle 106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70E4B4-2C6B-B561-467E-4C6A43D4780B}"/>
              </a:ext>
            </a:extLst>
          </p:cNvPr>
          <p:cNvSpPr txBox="1"/>
          <p:nvPr/>
        </p:nvSpPr>
        <p:spPr>
          <a:xfrm>
            <a:off x="1097280" y="325550"/>
            <a:ext cx="10058400" cy="972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Agritourism</a:t>
            </a:r>
          </a:p>
        </p:txBody>
      </p:sp>
      <p:sp>
        <p:nvSpPr>
          <p:cNvPr id="4" name="AutoShape 4" descr="Agritourism Market by Type - Verified Market Reports">
            <a:extLst>
              <a:ext uri="{FF2B5EF4-FFF2-40B4-BE49-F238E27FC236}">
                <a16:creationId xmlns:a16="http://schemas.microsoft.com/office/drawing/2014/main" id="{B7E5F7C8-F6A6-F322-1D5C-0124A50907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25677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5BFEC90-2CC7-645E-55E4-80F51A640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" r="1" b="1"/>
          <a:stretch/>
        </p:blipFill>
        <p:spPr>
          <a:xfrm>
            <a:off x="20" y="-16590"/>
            <a:ext cx="12191980" cy="68662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F931C4C-C279-6722-F30E-8541EDA1C905}"/>
              </a:ext>
            </a:extLst>
          </p:cNvPr>
          <p:cNvSpPr txBox="1"/>
          <p:nvPr/>
        </p:nvSpPr>
        <p:spPr>
          <a:xfrm>
            <a:off x="2813540" y="-123092"/>
            <a:ext cx="771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Birdwatching</a:t>
            </a:r>
            <a:r>
              <a:rPr lang="es-SV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SV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Ecotourism</a:t>
            </a:r>
            <a:endParaRPr lang="es-SV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07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970E4B4-2C6B-B561-467E-4C6A43D4780B}"/>
              </a:ext>
            </a:extLst>
          </p:cNvPr>
          <p:cNvSpPr txBox="1"/>
          <p:nvPr/>
        </p:nvSpPr>
        <p:spPr>
          <a:xfrm>
            <a:off x="2870962" y="0"/>
            <a:ext cx="6450076" cy="1107996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Opportunities</a:t>
            </a:r>
            <a:endParaRPr lang="es-SV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6" name="Picture 2" descr="Maya Nut - Maya Nut Institute | Beautiful tree, Plants, Wild flowers">
            <a:extLst>
              <a:ext uri="{FF2B5EF4-FFF2-40B4-BE49-F238E27FC236}">
                <a16:creationId xmlns:a16="http://schemas.microsoft.com/office/drawing/2014/main" id="{EFD976CB-864E-3581-5FAD-FDF5AAF1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92" y="1127349"/>
            <a:ext cx="4813747" cy="573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aya Nut Could Boost Resilience to Climate Change - Our World">
            <a:extLst>
              <a:ext uri="{FF2B5EF4-FFF2-40B4-BE49-F238E27FC236}">
                <a16:creationId xmlns:a16="http://schemas.microsoft.com/office/drawing/2014/main" id="{27DDC84F-BB97-B98E-624C-00E9D55455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0FF2A4-B5DE-8B43-3782-874524D1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5" y="1127349"/>
            <a:ext cx="6886188" cy="57306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D52269B-D67C-7475-D8C8-2F49B77B85FC}"/>
              </a:ext>
            </a:extLst>
          </p:cNvPr>
          <p:cNvSpPr txBox="1"/>
          <p:nvPr/>
        </p:nvSpPr>
        <p:spPr>
          <a:xfrm>
            <a:off x="3385037" y="1652954"/>
            <a:ext cx="6814039" cy="1077218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s-SV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Brosimum</a:t>
            </a:r>
            <a:r>
              <a:rPr lang="es-SV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SV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alicastrum</a:t>
            </a:r>
            <a:r>
              <a:rPr lang="es-SV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Maya </a:t>
            </a:r>
            <a:r>
              <a:rPr lang="es-SV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Nut</a:t>
            </a:r>
            <a:r>
              <a:rPr lang="es-SV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similar </a:t>
            </a:r>
            <a:r>
              <a:rPr lang="es-SV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</a:t>
            </a:r>
            <a:r>
              <a:rPr lang="es-SV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SV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nutrition</a:t>
            </a:r>
            <a:r>
              <a:rPr lang="es-SV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s-SV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health</a:t>
            </a:r>
            <a:r>
              <a:rPr lang="es-SV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SV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foods</a:t>
            </a:r>
            <a:endParaRPr lang="es-SV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19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654A31-C199-D34A-CF4E-168EF690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213" y="662642"/>
            <a:ext cx="3470787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000" i="1" dirty="0">
                <a:solidFill>
                  <a:srgbClr val="8AF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i="1" dirty="0">
                <a:solidFill>
                  <a:srgbClr val="8AF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i="1" dirty="0">
                <a:solidFill>
                  <a:srgbClr val="8AF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i="1" dirty="0">
                <a:solidFill>
                  <a:srgbClr val="8AF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i="1" dirty="0">
                <a:solidFill>
                  <a:srgbClr val="8AF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sz="2200" i="1" dirty="0">
                <a:solidFill>
                  <a:srgbClr val="8AF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REGENERA™  </a:t>
            </a:r>
            <a:r>
              <a:rPr lang="en-US" sz="2200" dirty="0">
                <a:solidFill>
                  <a:srgbClr val="FFFFFF"/>
                </a:solidFill>
              </a:rPr>
              <a:t>?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  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Is an </a:t>
            </a:r>
            <a:r>
              <a:rPr lang="en-US" sz="2200" i="1" dirty="0">
                <a:solidFill>
                  <a:srgbClr val="FFFFFF"/>
                </a:solidFill>
              </a:rPr>
              <a:t>International Conference and Fair</a:t>
            </a:r>
            <a:r>
              <a:rPr lang="en-US" sz="2200" dirty="0">
                <a:solidFill>
                  <a:srgbClr val="FFFFFF"/>
                </a:solidFill>
              </a:rPr>
              <a:t>, physical and virtual, which will be organized in different subregions, to share the  latest technological and policy advances,  as well as quality cost-effective goods and services, which satisfy new or already existing demand, are friendly with Nature, climate. Health and Economic well-being. </a:t>
            </a: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200" i="1" dirty="0">
                <a:solidFill>
                  <a:srgbClr val="8AF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REGENERA™ </a:t>
            </a:r>
            <a:r>
              <a:rPr lang="en-US" sz="2200" dirty="0">
                <a:solidFill>
                  <a:srgbClr val="FFFFFF"/>
                </a:solidFill>
              </a:rPr>
              <a:t> will takes us out of the current four-pronged  global crisis (Climate, Biodiversity/Ecosystem, Health and Poverty).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 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410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co Expo Asia 2022 concludes with increased participation | Recyclingportal">
            <a:extLst>
              <a:ext uri="{FF2B5EF4-FFF2-40B4-BE49-F238E27FC236}">
                <a16:creationId xmlns:a16="http://schemas.microsoft.com/office/drawing/2014/main" id="{E2F97D65-99A2-4CA3-DF46-02A0C49DE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r="12112"/>
          <a:stretch/>
        </p:blipFill>
        <p:spPr bwMode="auto">
          <a:xfrm>
            <a:off x="825910" y="1128712"/>
            <a:ext cx="7433187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654A31-C199-D34A-CF4E-168EF690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543" y="1031716"/>
            <a:ext cx="3303638" cy="47945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SV" sz="1850" dirty="0">
                <a:solidFill>
                  <a:schemeClr val="bg1"/>
                </a:solidFill>
              </a:rPr>
              <a:t>As </a:t>
            </a:r>
            <a:r>
              <a:rPr lang="en-US" sz="1850" i="1" dirty="0">
                <a:solidFill>
                  <a:srgbClr val="8AF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REGENERA™ </a:t>
            </a:r>
            <a:r>
              <a:rPr lang="es-SV" sz="1850" dirty="0">
                <a:solidFill>
                  <a:schemeClr val="bg1"/>
                </a:solidFill>
              </a:rPr>
              <a:t> n</a:t>
            </a:r>
            <a:r>
              <a:rPr lang="en-US" sz="1850" dirty="0" err="1">
                <a:solidFill>
                  <a:schemeClr val="bg1"/>
                </a:solidFill>
              </a:rPr>
              <a:t>eeds</a:t>
            </a:r>
            <a:r>
              <a:rPr lang="en-US" sz="1850" dirty="0">
                <a:solidFill>
                  <a:schemeClr val="bg1"/>
                </a:solidFill>
              </a:rPr>
              <a:t> to be carried out in different subregions with SAN’s support, as well as with support from other partners.</a:t>
            </a:r>
            <a:br>
              <a:rPr lang="en-US" sz="1850" dirty="0">
                <a:solidFill>
                  <a:schemeClr val="bg1"/>
                </a:solidFill>
              </a:rPr>
            </a:br>
            <a:br>
              <a:rPr lang="en-US" sz="1850" dirty="0">
                <a:solidFill>
                  <a:schemeClr val="bg1"/>
                </a:solidFill>
              </a:rPr>
            </a:br>
            <a:r>
              <a:rPr lang="en-US" sz="1850" dirty="0">
                <a:solidFill>
                  <a:schemeClr val="bg1"/>
                </a:solidFill>
              </a:rPr>
              <a:t>If SAN General Assembly adopts </a:t>
            </a:r>
            <a:r>
              <a:rPr lang="en-US" sz="1850" dirty="0" err="1">
                <a:solidFill>
                  <a:schemeClr val="bg1"/>
                </a:solidFill>
              </a:rPr>
              <a:t>SalvaNATURA’s</a:t>
            </a:r>
            <a:r>
              <a:rPr lang="en-US" sz="1850" dirty="0">
                <a:solidFill>
                  <a:schemeClr val="bg1"/>
                </a:solidFill>
              </a:rPr>
              <a:t> initiative, </a:t>
            </a:r>
            <a:r>
              <a:rPr lang="en-US" sz="1850" i="1" dirty="0">
                <a:solidFill>
                  <a:srgbClr val="8AF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REGENERA™ </a:t>
            </a:r>
            <a:r>
              <a:rPr lang="en-US" sz="1850" dirty="0">
                <a:solidFill>
                  <a:schemeClr val="bg1"/>
                </a:solidFill>
              </a:rPr>
              <a:t>will set an Executive Committee with SAN and other agreed upon additional partners, so that before 2029 its 7 subregions have an annual </a:t>
            </a:r>
            <a:r>
              <a:rPr lang="es-SV" sz="185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REGENERA™ </a:t>
            </a:r>
            <a:r>
              <a:rPr lang="en-US" sz="1850" dirty="0">
                <a:solidFill>
                  <a:schemeClr val="bg1"/>
                </a:solidFill>
              </a:rPr>
              <a:t>event.</a:t>
            </a:r>
            <a:br>
              <a:rPr lang="en-US" sz="1850" dirty="0">
                <a:solidFill>
                  <a:schemeClr val="bg1"/>
                </a:solidFill>
              </a:rPr>
            </a:br>
            <a:br>
              <a:rPr lang="en-US" sz="1850" dirty="0">
                <a:solidFill>
                  <a:schemeClr val="bg1"/>
                </a:solidFill>
              </a:rPr>
            </a:br>
            <a:r>
              <a:rPr lang="en-US" sz="1850" dirty="0">
                <a:solidFill>
                  <a:schemeClr val="bg1"/>
                </a:solidFill>
              </a:rPr>
              <a:t>After each </a:t>
            </a:r>
            <a:r>
              <a:rPr lang="en-US" sz="1850" i="1" dirty="0">
                <a:solidFill>
                  <a:srgbClr val="8AF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REGENERA™  </a:t>
            </a:r>
            <a:r>
              <a:rPr lang="en-US" sz="18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fair, a subregional virtual market will either be launched or updated.</a:t>
            </a:r>
            <a:br>
              <a:rPr lang="en-US" sz="1850" dirty="0">
                <a:solidFill>
                  <a:schemeClr val="bg1"/>
                </a:solidFill>
              </a:rPr>
            </a:br>
            <a:br>
              <a:rPr lang="en-US" sz="1850" dirty="0">
                <a:solidFill>
                  <a:schemeClr val="bg1"/>
                </a:solidFill>
              </a:rPr>
            </a:br>
            <a:r>
              <a:rPr lang="en-US" sz="1850" dirty="0">
                <a:solidFill>
                  <a:schemeClr val="bg1"/>
                </a:solidFill>
              </a:rPr>
              <a:t>SalvaNATURA is aiming to organize the 1</a:t>
            </a:r>
            <a:r>
              <a:rPr lang="en-US" sz="1850" baseline="30000" dirty="0">
                <a:solidFill>
                  <a:schemeClr val="bg1"/>
                </a:solidFill>
              </a:rPr>
              <a:t>st</a:t>
            </a:r>
            <a:r>
              <a:rPr lang="en-US" sz="1850" dirty="0">
                <a:solidFill>
                  <a:schemeClr val="bg1"/>
                </a:solidFill>
              </a:rPr>
              <a:t> </a:t>
            </a:r>
            <a:r>
              <a:rPr lang="en-US" sz="1850" i="1" dirty="0">
                <a:solidFill>
                  <a:srgbClr val="8AF5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REGENERA™ </a:t>
            </a:r>
            <a:r>
              <a:rPr lang="en-US" sz="18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</a:t>
            </a:r>
            <a:r>
              <a:rPr lang="es-SV" sz="1850" dirty="0" err="1">
                <a:solidFill>
                  <a:schemeClr val="bg1"/>
                </a:solidFill>
              </a:rPr>
              <a:t>on</a:t>
            </a:r>
            <a:r>
              <a:rPr lang="es-SV" sz="1850" dirty="0">
                <a:solidFill>
                  <a:schemeClr val="bg1"/>
                </a:solidFill>
              </a:rPr>
              <a:t> </a:t>
            </a:r>
            <a:r>
              <a:rPr lang="es-SV" sz="1850" dirty="0" err="1">
                <a:solidFill>
                  <a:schemeClr val="bg1"/>
                </a:solidFill>
              </a:rPr>
              <a:t>November</a:t>
            </a:r>
            <a:r>
              <a:rPr lang="es-SV" sz="1850" dirty="0">
                <a:solidFill>
                  <a:schemeClr val="bg1"/>
                </a:solidFill>
              </a:rPr>
              <a:t>  6, 2025, in San Salvador, El Salvador, </a:t>
            </a:r>
            <a:r>
              <a:rPr lang="es-SV" sz="1850" dirty="0" err="1">
                <a:solidFill>
                  <a:schemeClr val="bg1"/>
                </a:solidFill>
              </a:rPr>
              <a:t>for</a:t>
            </a:r>
            <a:r>
              <a:rPr lang="es-SV" sz="1850" dirty="0">
                <a:solidFill>
                  <a:schemeClr val="bg1"/>
                </a:solidFill>
              </a:rPr>
              <a:t> </a:t>
            </a:r>
            <a:r>
              <a:rPr lang="es-SV" sz="1850" dirty="0" err="1">
                <a:solidFill>
                  <a:schemeClr val="bg1"/>
                </a:solidFill>
              </a:rPr>
              <a:t>Mesoamerica</a:t>
            </a:r>
            <a:r>
              <a:rPr lang="es-SV" sz="1850" dirty="0">
                <a:solidFill>
                  <a:schemeClr val="bg1"/>
                </a:solidFill>
              </a:rPr>
              <a:t> and the </a:t>
            </a:r>
            <a:r>
              <a:rPr lang="es-SV" sz="1850" dirty="0" err="1">
                <a:solidFill>
                  <a:schemeClr val="bg1"/>
                </a:solidFill>
              </a:rPr>
              <a:t>Caribbean</a:t>
            </a:r>
            <a:r>
              <a:rPr lang="es-SV" sz="1850" dirty="0">
                <a:solidFill>
                  <a:schemeClr val="bg1"/>
                </a:solidFill>
              </a:rPr>
              <a:t>.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615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E4E70BF-C726-A7C2-5C77-342664021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/>
          <a:stretch/>
        </p:blipFill>
        <p:spPr bwMode="auto">
          <a:xfrm>
            <a:off x="938679" y="966153"/>
            <a:ext cx="723836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E651C28-A5DC-5419-A25D-8850FB60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7" name="Imagen 6" descr="Un atardecer en una montaña&#10;&#10;Descripción generada automáticamente">
            <a:extLst>
              <a:ext uri="{FF2B5EF4-FFF2-40B4-BE49-F238E27FC236}">
                <a16:creationId xmlns:a16="http://schemas.microsoft.com/office/drawing/2014/main" id="{290F7B92-F1C4-3ABB-E0BE-128E74B43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6A3B186-3431-146C-F1CB-4F57B016ECA9}"/>
              </a:ext>
            </a:extLst>
          </p:cNvPr>
          <p:cNvSpPr txBox="1"/>
          <p:nvPr/>
        </p:nvSpPr>
        <p:spPr>
          <a:xfrm>
            <a:off x="1" y="176981"/>
            <a:ext cx="12191999" cy="1431161"/>
          </a:xfrm>
          <a:prstGeom prst="rect">
            <a:avLst/>
          </a:prstGeom>
          <a:solidFill>
            <a:schemeClr val="tx1">
              <a:alpha val="2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Miguel.Araujo@salvanatura.org.sv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+503 7841 9305</a:t>
            </a:r>
          </a:p>
          <a:p>
            <a:pPr algn="ctr"/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</a:t>
            </a:r>
            <a:r>
              <a:rPr lang="es-SV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59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B7C9A40-C7A7-83B1-190E-04DD59187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16" t="37963" r="16979" b="31111"/>
          <a:stretch/>
        </p:blipFill>
        <p:spPr>
          <a:xfrm>
            <a:off x="643467" y="1436529"/>
            <a:ext cx="10905066" cy="39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2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9FF2D-95B5-D350-1FEB-D63A219E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5" name="Marcador de contenido 4" descr="Un dibujo de un bosque&#10;&#10;Descripción generada automáticamente con confianza media">
            <a:extLst>
              <a:ext uri="{FF2B5EF4-FFF2-40B4-BE49-F238E27FC236}">
                <a16:creationId xmlns:a16="http://schemas.microsoft.com/office/drawing/2014/main" id="{C386A579-0286-A17E-095C-D5349D51A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47"/>
          <a:stretch/>
        </p:blipFill>
        <p:spPr>
          <a:xfrm>
            <a:off x="0" y="0"/>
            <a:ext cx="12192000" cy="6942092"/>
          </a:xfrm>
          <a:solidFill>
            <a:schemeClr val="tx1"/>
          </a:solidFill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88162BF-E076-A2FC-212F-F1F8DE9A6F75}"/>
              </a:ext>
            </a:extLst>
          </p:cNvPr>
          <p:cNvSpPr txBox="1"/>
          <p:nvPr/>
        </p:nvSpPr>
        <p:spPr>
          <a:xfrm>
            <a:off x="4889500" y="2819400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5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</a:t>
            </a:r>
          </a:p>
        </p:txBody>
      </p:sp>
    </p:spTree>
    <p:extLst>
      <p:ext uri="{BB962C8B-B14F-4D97-AF65-F5344CB8AC3E}">
        <p14:creationId xmlns:p14="http://schemas.microsoft.com/office/powerpoint/2010/main" val="43272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Ave parada en la rama de un árbol&#10;&#10;Descripción generada automáticamente">
            <a:extLst>
              <a:ext uri="{FF2B5EF4-FFF2-40B4-BE49-F238E27FC236}">
                <a16:creationId xmlns:a16="http://schemas.microsoft.com/office/drawing/2014/main" id="{A0D5FF57-C41F-00F8-6A0E-D65EAB4527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0" r="1" b="111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020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Vista de un bosque&#10;&#10;Descripción generada automáticamente">
            <a:extLst>
              <a:ext uri="{FF2B5EF4-FFF2-40B4-BE49-F238E27FC236}">
                <a16:creationId xmlns:a16="http://schemas.microsoft.com/office/drawing/2014/main" id="{D4CE0E4A-7BD4-D929-C75D-24DE147C0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1" b="284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26CE5C1-CE50-E6AD-AF6E-1ABC40E6C40B}"/>
              </a:ext>
            </a:extLst>
          </p:cNvPr>
          <p:cNvSpPr txBox="1"/>
          <p:nvPr/>
        </p:nvSpPr>
        <p:spPr>
          <a:xfrm>
            <a:off x="1968500" y="5054600"/>
            <a:ext cx="7607300" cy="1077218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3200" dirty="0" err="1">
                <a:solidFill>
                  <a:schemeClr val="bg1"/>
                </a:solidFill>
              </a:rPr>
              <a:t>Regenerated</a:t>
            </a:r>
            <a:r>
              <a:rPr lang="es-SV" sz="3200" dirty="0">
                <a:solidFill>
                  <a:schemeClr val="bg1"/>
                </a:solidFill>
              </a:rPr>
              <a:t> Forest at La Encantada, </a:t>
            </a:r>
            <a:r>
              <a:rPr lang="es-SV" sz="3200" dirty="0" err="1">
                <a:solidFill>
                  <a:schemeClr val="bg1"/>
                </a:solidFill>
              </a:rPr>
              <a:t>work</a:t>
            </a:r>
            <a:r>
              <a:rPr lang="es-SV" sz="3200" dirty="0">
                <a:solidFill>
                  <a:schemeClr val="bg1"/>
                </a:solidFill>
              </a:rPr>
              <a:t> done by Silvia Figueroa</a:t>
            </a:r>
          </a:p>
        </p:txBody>
      </p:sp>
    </p:spTree>
    <p:extLst>
      <p:ext uri="{BB962C8B-B14F-4D97-AF65-F5344CB8AC3E}">
        <p14:creationId xmlns:p14="http://schemas.microsoft.com/office/powerpoint/2010/main" val="141310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8EF22F76-FD6E-8F7C-D26E-44DABB4311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15676"/>
          <a:stretch/>
        </p:blipFill>
        <p:spPr bwMode="auto">
          <a:xfrm>
            <a:off x="21" y="0"/>
            <a:ext cx="12191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1245020-268E-14A4-1ECB-DE7864217409}"/>
              </a:ext>
            </a:extLst>
          </p:cNvPr>
          <p:cNvSpPr txBox="1"/>
          <p:nvPr/>
        </p:nvSpPr>
        <p:spPr>
          <a:xfrm>
            <a:off x="609600" y="304800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Pairs of yellow-</a:t>
            </a:r>
            <a:r>
              <a:rPr lang="en-US" sz="2400" dirty="0" err="1">
                <a:solidFill>
                  <a:schemeClr val="bg1"/>
                </a:solidFill>
              </a:rPr>
              <a:t>naped</a:t>
            </a:r>
            <a:r>
              <a:rPr lang="en-US" sz="2400" dirty="0">
                <a:solidFill>
                  <a:schemeClr val="bg1"/>
                </a:solidFill>
              </a:rPr>
              <a:t> parrots (Amazona </a:t>
            </a:r>
            <a:r>
              <a:rPr lang="en-US" sz="2400" dirty="0" err="1">
                <a:solidFill>
                  <a:schemeClr val="bg1"/>
                </a:solidFill>
              </a:rPr>
              <a:t>auropalliata</a:t>
            </a:r>
            <a:r>
              <a:rPr lang="en-US" sz="2400" dirty="0">
                <a:solidFill>
                  <a:schemeClr val="bg1"/>
                </a:solidFill>
              </a:rPr>
              <a:t>) , which is globally in danger of extinction, protect their eggs and their young in the tallest trees of the El Espino Coffee Cooperative, where they nest each year.</a:t>
            </a:r>
            <a:endParaRPr lang="es-SV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5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Diagrama&#10;&#10;Descripción generada automáticamente">
            <a:extLst>
              <a:ext uri="{FF2B5EF4-FFF2-40B4-BE49-F238E27FC236}">
                <a16:creationId xmlns:a16="http://schemas.microsoft.com/office/drawing/2014/main" id="{658B4CE2-6950-0B78-B86B-0D014F676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9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168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Violación. Algunos habitantes aseguran tener documentación que prueba que esta es una área que ha sido declarada protegida.">
            <a:extLst>
              <a:ext uri="{FF2B5EF4-FFF2-40B4-BE49-F238E27FC236}">
                <a16:creationId xmlns:a16="http://schemas.microsoft.com/office/drawing/2014/main" id="{871BDABC-CDA6-400D-A122-D70BB2465C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A0AE207-8A23-8E1F-ADBC-42BFE42EF51F}"/>
              </a:ext>
            </a:extLst>
          </p:cNvPr>
          <p:cNvSpPr txBox="1"/>
          <p:nvPr/>
        </p:nvSpPr>
        <p:spPr>
          <a:xfrm>
            <a:off x="3009900" y="4076700"/>
            <a:ext cx="4279900" cy="923330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depredation</a:t>
            </a:r>
            <a:endParaRPr lang="es-SV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28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3" name="Rectangle 415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7" name="Content Placeholder 4136">
            <a:extLst>
              <a:ext uri="{FF2B5EF4-FFF2-40B4-BE49-F238E27FC236}">
                <a16:creationId xmlns:a16="http://schemas.microsoft.com/office/drawing/2014/main" id="{BB02099B-EE2E-63E5-CAA6-AF7C4773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10640"/>
            <a:ext cx="3690620" cy="9570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>
                <a:latin typeface="+mj-lt"/>
              </a:rPr>
              <a:t>The displaced!</a:t>
            </a:r>
            <a:endParaRPr lang="en-US" dirty="0">
              <a:latin typeface="+mj-lt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FFCB349-7FD7-CAD8-472B-55165F8D7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r="2238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65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533</Words>
  <Application>Microsoft Office PowerPoint</Application>
  <PresentationFormat>Widescreen</PresentationFormat>
  <Paragraphs>33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What is REGENERA™  ?     Is an International Conference and Fair, physical and virtual, which will be organized in different subregions, to share the  latest technological and policy advances,  as well as quality cost-effective goods and services, which satisfy new or already existing demand, are friendly with Nature, climate. Health and Economic well-being.    REGENERA™  will takes us out of the current four-pronged  global crisis (Climate, Biodiversity/Ecosystem, Health and Poverty).   </vt:lpstr>
      <vt:lpstr>As REGENERA™  needs to be carried out in different subregions with SAN’s support, as well as with support from other partners.  If SAN General Assembly adopts SalvaNATURA’s initiative, REGENERA™ will set an Executive Committee with SAN and other agreed upon additional partners, so that before 2029 its 7 subregions have an annual REGENERA™ event.  After each REGENERA™  fair, a subregional virtual market will either be launched or updated.  SalvaNATURA is aiming to organize the 1st REGENERA™ event on November  6, 2025, in San Salvador, El Salvador, for Mesoamerica and the Caribbean.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Araujo</dc:creator>
  <cp:lastModifiedBy>Miguel Araujo</cp:lastModifiedBy>
  <cp:revision>2</cp:revision>
  <dcterms:created xsi:type="dcterms:W3CDTF">2024-06-03T20:10:31Z</dcterms:created>
  <dcterms:modified xsi:type="dcterms:W3CDTF">2024-06-04T12:04:17Z</dcterms:modified>
</cp:coreProperties>
</file>