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665" r:id="rId2"/>
    <p:sldId id="256" r:id="rId3"/>
    <p:sldId id="258" r:id="rId4"/>
    <p:sldId id="427" r:id="rId5"/>
    <p:sldId id="734" r:id="rId6"/>
    <p:sldId id="263" r:id="rId7"/>
    <p:sldId id="2483" r:id="rId8"/>
    <p:sldId id="2271" r:id="rId9"/>
    <p:sldId id="2285" r:id="rId10"/>
    <p:sldId id="2272" r:id="rId11"/>
    <p:sldId id="2281" r:id="rId12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753C"/>
    <a:srgbClr val="84C144"/>
    <a:srgbClr val="FCB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A6CE4-40BD-4A95-A494-556235F84A81}" v="29" dt="2023-11-14T22:12:46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1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2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A4026-AECF-4B7E-9135-A9C4E8E2716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60EA5-0927-4EDB-AA12-ADFB367560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2250" y="808038"/>
            <a:ext cx="7185025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ABA87-C2FB-4B13-8095-286005D3EFF6}" type="slidenum">
              <a:rPr lang="zh-TW" altLang="en-US" sz="1800" kern="0">
                <a:solidFill>
                  <a:sysClr val="windowText" lastClr="000000"/>
                </a:solidFill>
              </a:rPr>
              <a:pPr>
                <a:defRPr/>
              </a:pPr>
              <a:t>8</a:t>
            </a:fld>
            <a:endParaRPr lang="en-US" altLang="zh-TW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6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ablea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ableau 6">
            <a:extLst>
              <a:ext uri="{FF2B5EF4-FFF2-40B4-BE49-F238E27FC236}">
                <a16:creationId xmlns:a16="http://schemas.microsoft.com/office/drawing/2014/main" id="{982BD1E9-4CA3-704B-8AA6-ED160072FAD9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128713" y="1839914"/>
            <a:ext cx="10402887" cy="4537136"/>
          </a:xfrm>
        </p:spPr>
        <p:txBody>
          <a:bodyPr/>
          <a:lstStyle>
            <a:lvl1pPr marL="0" indent="0">
              <a:buNone/>
              <a:defRPr b="0" i="0">
                <a:latin typeface="DINPro" panose="02000503030000020004" pitchFamily="2" charset="0"/>
              </a:defRPr>
            </a:lvl1pPr>
          </a:lstStyle>
          <a:p>
            <a:r>
              <a:rPr lang="fr-FR" dirty="0"/>
              <a:t>Slide approprié pour les tableaux et graphiques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8607AC87-7C8D-9546-805F-82795F533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6924" y="1139825"/>
            <a:ext cx="6924675" cy="498475"/>
          </a:xfrm>
        </p:spPr>
        <p:txBody>
          <a:bodyPr/>
          <a:lstStyle>
            <a:lvl1pPr marL="0" indent="0">
              <a:buNone/>
              <a:defRPr b="0" i="0">
                <a:latin typeface="DINPro" panose="02000503030000020004" pitchFamily="2" charset="0"/>
              </a:defRPr>
            </a:lvl1pPr>
          </a:lstStyle>
          <a:p>
            <a:r>
              <a:rPr lang="fr-FR" dirty="0"/>
              <a:t>Titre du tableau ou graphique</a:t>
            </a:r>
          </a:p>
        </p:txBody>
      </p:sp>
    </p:spTree>
    <p:extLst>
      <p:ext uri="{BB962C8B-B14F-4D97-AF65-F5344CB8AC3E}">
        <p14:creationId xmlns:p14="http://schemas.microsoft.com/office/powerpoint/2010/main" val="375369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135913"/>
            <a:ext cx="11188700" cy="70173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6D89292D-9EED-4210-9302-A615A45CF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1649" y="6477002"/>
            <a:ext cx="469623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fr-FR"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Bef>
                <a:spcPts val="774"/>
              </a:spcBef>
              <a:buSzPct val="100000"/>
            </a:pPr>
            <a:r>
              <a:rPr lang="fr-FR"/>
              <a:t>© 2021 Deloitte Sénégal - Document Confidentiel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1A9659E6-4F2D-4677-9FA1-014ABEC66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0273" y="6477002"/>
            <a:ext cx="2700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fr-FR" sz="9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Bef>
                <a:spcPts val="774"/>
              </a:spcBef>
              <a:buSzPct val="100000"/>
            </a:pPr>
            <a:fld id="{8CEAD05E-2714-4B34-B50B-B68BE1D7F5D9}" type="slidenum">
              <a:rPr lang="en-US" smtClean="0"/>
              <a:pPr>
                <a:spcBef>
                  <a:spcPts val="774"/>
                </a:spcBef>
                <a:buSzPct val="100000"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9220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FB19-6EF3-1C4E-B712-AB471A6F3C56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FF5C-969E-4847-8572-1CADA5A767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2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86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2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53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6697C-D59D-FC4E-9B8E-2C622E8A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2FF5DE-1F62-3340-99F3-F394E5EE0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10F43B-B4E2-6B4D-B4F5-BB9ACFF12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05B7E1-3BA4-604D-9E0B-B1039177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5451-33B3-4044-A155-774B6C18BC34}" type="datetimeFigureOut">
              <a:rPr lang="fr-FR" smtClean="0"/>
              <a:t>30/05/2024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5A9326-BB85-2C4B-94A8-9A729107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A85319-C39E-D84E-9103-4DD64ED2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B2F3-FC1F-4945-A71F-8062A3BDB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35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EA463-AB3A-BA44-B0F3-F91ED14F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4E20FB-44DD-5C45-B961-26E8A5359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148D78-8B8C-E34F-986F-BB9130052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48C4E5-6A9D-4A45-AFBD-FEDBE166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5451-33B3-4044-A155-774B6C18BC34}" type="datetimeFigureOut">
              <a:rPr lang="fr-FR" smtClean="0"/>
              <a:t>30/05/2024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7C3D12-15FD-BB4F-B4EA-14D5945D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E23B4A-E393-6248-B4A6-4FF5B0DD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B2F3-FC1F-4945-A71F-8062A3BDB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37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94BD7-489B-A349-A94A-4B8153F7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8E881A-4DD2-2140-9395-82934E160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54E159-1D7D-D444-90BD-9BF91BF7F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5451-33B3-4044-A155-774B6C18BC34}" type="datetimeFigureOut">
              <a:rPr lang="fr-FR" smtClean="0"/>
              <a:t>30/05/2024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F067B3-AC0F-8345-9CB9-DEE13775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D03C1E-4A4F-8F45-99C5-D43DD6A8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B2F3-FC1F-4945-A71F-8062A3BDB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4E82FFC-D596-ED46-A1B6-C50D4218C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E384EE-6136-B543-9E8D-7C28B1388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BBFB10-0323-0F43-A454-166E1516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5451-33B3-4044-A155-774B6C18BC34}" type="datetimeFigureOut">
              <a:rPr lang="fr-FR" smtClean="0"/>
              <a:t>30/05/2024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E0195D-BC23-D243-A6A8-17031D9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13A4E9-69D8-F342-B3AB-B4FD57ED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B2F3-FC1F-4945-A71F-8062A3BDB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08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3994F08-B242-054F-9B07-D735B7C34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280B-F3EA-2449-AAF5-C1F028555C01}" type="datetimeFigureOut">
              <a:rPr lang="fr-FR" smtClean="0"/>
              <a:t>30/05/2024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654F5D-6E46-6D4B-9A58-D8344B71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969F5F-8D02-DF42-AE5F-450306F7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F08A-6F30-D241-88FC-67A982D3B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12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E080A3-4BB4-7D48-84EF-D685B543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04F741-E098-E848-B67F-FAF9D37FB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247758-FD32-844C-93CD-00BA1FD40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5451-33B3-4044-A155-774B6C18BC34}" type="datetimeFigureOut">
              <a:rPr lang="fr-FR" smtClean="0"/>
              <a:t>30/05/2024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5F8CBC-FF2C-FD4A-8EAA-7DC22150F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8229E7-1F61-DE45-B633-AD49C3C8B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DB2F3-FC1F-4945-A71F-8062A3BDB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18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3339D-C9CC-464D-BFD8-F69CC00805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4610" y="1665976"/>
            <a:ext cx="10202779" cy="4887224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Sustainable Agriculture Network (SAN)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Ordinary General Assembly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June 2024</a:t>
            </a:r>
          </a:p>
          <a:p>
            <a:pPr algn="ctr"/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Dr Emmanuel NJUKWE, Director of Research and Innovation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EEB077-BED1-D43C-7344-984854934F48}"/>
              </a:ext>
            </a:extLst>
          </p:cNvPr>
          <p:cNvSpPr txBox="1">
            <a:spLocks/>
          </p:cNvSpPr>
          <p:nvPr/>
        </p:nvSpPr>
        <p:spPr>
          <a:xfrm>
            <a:off x="2609850" y="1665976"/>
            <a:ext cx="7134225" cy="991499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CORAF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</a:t>
            </a:r>
            <a:endParaRPr lang="en-US" sz="4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73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5A0D04-548E-13D2-C0D6-B4AE2D08C605}"/>
              </a:ext>
            </a:extLst>
          </p:cNvPr>
          <p:cNvSpPr txBox="1"/>
          <p:nvPr/>
        </p:nvSpPr>
        <p:spPr>
          <a:xfrm>
            <a:off x="246821" y="1314810"/>
            <a:ext cx="11698357" cy="514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Agricultural (crop, livestock, aquaculture) production and </a:t>
            </a:r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eed systems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 to improved crop varieties and livestock breed</a:t>
            </a:r>
            <a:endParaRPr lang="en-US" sz="2000" b="1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Smart Agriculture (CSA) and Climate Information Services (CIS)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 restoration, Soil and Water management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Circular economy, Regenerating, Integrated and Conservation agriculture 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Transboundary plant pests and disease</a:t>
            </a:r>
            <a:r>
              <a:rPr lang="en-US" sz="2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Mechanization and Irrigation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Capacity development (technical and institutional)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 mainstreaming and Youth engagement </a:t>
            </a:r>
            <a:r>
              <a:rPr lang="en-US" sz="2000" b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/empowerment</a:t>
            </a:r>
            <a:endParaRPr lang="en-US" sz="2000" b="1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Private sector engagement, Policy, Market, Trade and Institutions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Post-harvest processing and </a:t>
            </a:r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2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alue addition (products development)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 and Evaluation, Knowledge management and Foresight</a:t>
            </a:r>
            <a:endParaRPr lang="en-US" sz="2000" b="1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69AEEF-68C9-FE06-A19D-5C7D83650F4A}"/>
              </a:ext>
            </a:extLst>
          </p:cNvPr>
          <p:cNvSpPr txBox="1">
            <a:spLocks/>
          </p:cNvSpPr>
          <p:nvPr/>
        </p:nvSpPr>
        <p:spPr>
          <a:xfrm>
            <a:off x="3369365" y="229210"/>
            <a:ext cx="8223637" cy="104305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 areas of collaboration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83385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1">
            <a:extLst>
              <a:ext uri="{FF2B5EF4-FFF2-40B4-BE49-F238E27FC236}">
                <a16:creationId xmlns:a16="http://schemas.microsoft.com/office/drawing/2014/main" id="{AD8A4562-A4AF-BB65-1A8A-CF5538D22DE9}"/>
              </a:ext>
            </a:extLst>
          </p:cNvPr>
          <p:cNvSpPr txBox="1"/>
          <p:nvPr/>
        </p:nvSpPr>
        <p:spPr>
          <a:xfrm>
            <a:off x="351182" y="2422663"/>
            <a:ext cx="114896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i="1" dirty="0">
                <a:solidFill>
                  <a:schemeClr val="accent4">
                    <a:lumMod val="50000"/>
                  </a:schemeClr>
                </a:solidFill>
                <a:latin typeface="Amasis MT Pro Black" panose="020B0604020202020204" pitchFamily="18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9628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C4C653E-1528-E962-C244-79446EC8CF5C}"/>
              </a:ext>
            </a:extLst>
          </p:cNvPr>
          <p:cNvSpPr txBox="1">
            <a:spLocks/>
          </p:cNvSpPr>
          <p:nvPr/>
        </p:nvSpPr>
        <p:spPr>
          <a:xfrm>
            <a:off x="0" y="2005582"/>
            <a:ext cx="5548301" cy="4551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CORAF in WCA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CORAF Organogram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 Plan (2018 – 2027) &amp; Operational Plan (2023 – 2027)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No. of Technologies &amp; Innovations developed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Framework of operation &amp; Scheme for technology dissemination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 areas of synergy and collaboration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20A2EE-534A-3620-F051-28DD4A488750}"/>
              </a:ext>
            </a:extLst>
          </p:cNvPr>
          <p:cNvSpPr txBox="1">
            <a:spLocks/>
          </p:cNvSpPr>
          <p:nvPr/>
        </p:nvSpPr>
        <p:spPr>
          <a:xfrm>
            <a:off x="1334848" y="1072533"/>
            <a:ext cx="6126491" cy="834887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fr-FR" b="1" dirty="0">
                <a:latin typeface="Gill Sans MT" charset="0"/>
              </a:rPr>
              <a:t>Presentation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3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B8D1BA88-C249-044F-BFBC-E296D86A2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665" y="1667914"/>
            <a:ext cx="2544471" cy="3714750"/>
          </a:xfrm>
          <a:prstGeom prst="rect">
            <a:avLst/>
          </a:prstGeom>
        </p:spPr>
      </p:pic>
      <p:pic>
        <p:nvPicPr>
          <p:cNvPr id="10" name="Image 9" descr="Une image contenant carte&#10;&#10;Description générée automatiquement">
            <a:extLst>
              <a:ext uri="{FF2B5EF4-FFF2-40B4-BE49-F238E27FC236}">
                <a16:creationId xmlns:a16="http://schemas.microsoft.com/office/drawing/2014/main" id="{3963ED1B-560B-3442-90A4-F8C2DA21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625" y="1620078"/>
            <a:ext cx="3989097" cy="39751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A6B9C10-3F61-0C48-8E29-E4D05AB08474}"/>
              </a:ext>
            </a:extLst>
          </p:cNvPr>
          <p:cNvSpPr txBox="1"/>
          <p:nvPr/>
        </p:nvSpPr>
        <p:spPr>
          <a:xfrm>
            <a:off x="6033659" y="1968953"/>
            <a:ext cx="134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FARA/AFAAS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35E53F2-21F8-6C4F-810D-17C0CACBB1D1}"/>
              </a:ext>
            </a:extLst>
          </p:cNvPr>
          <p:cNvSpPr txBox="1"/>
          <p:nvPr/>
        </p:nvSpPr>
        <p:spPr>
          <a:xfrm>
            <a:off x="6188242" y="2469181"/>
            <a:ext cx="84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NASRO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180CB4D-003E-4A49-B172-F7932E6E758E}"/>
              </a:ext>
            </a:extLst>
          </p:cNvPr>
          <p:cNvSpPr txBox="1"/>
          <p:nvPr/>
        </p:nvSpPr>
        <p:spPr>
          <a:xfrm>
            <a:off x="6978374" y="3273682"/>
            <a:ext cx="104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ASARECA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70AF226-924F-3943-9E19-BAF2DCDE83F6}"/>
              </a:ext>
            </a:extLst>
          </p:cNvPr>
          <p:cNvSpPr txBox="1"/>
          <p:nvPr/>
        </p:nvSpPr>
        <p:spPr>
          <a:xfrm>
            <a:off x="6321912" y="4335050"/>
            <a:ext cx="117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CCARDESA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3E22B-6AE2-4E5F-40CC-475232EE513F}"/>
              </a:ext>
            </a:extLst>
          </p:cNvPr>
          <p:cNvSpPr txBox="1">
            <a:spLocks/>
          </p:cNvSpPr>
          <p:nvPr/>
        </p:nvSpPr>
        <p:spPr>
          <a:xfrm>
            <a:off x="3457115" y="128687"/>
            <a:ext cx="7365163" cy="977955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altLang="fr-FR" dirty="0">
                <a:solidFill>
                  <a:schemeClr val="bg1"/>
                </a:solidFill>
                <a:latin typeface="Gill Sans MT" charset="0"/>
              </a:rPr>
            </a:br>
            <a:r>
              <a:rPr lang="en-GB" sz="5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CORAF </a:t>
            </a:r>
            <a:r>
              <a:rPr lang="en-US" sz="5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West and Central Africa</a:t>
            </a:r>
            <a:endParaRPr lang="en-US" sz="5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2F900-1BCF-E4B4-E39E-782B5C92703D}"/>
              </a:ext>
            </a:extLst>
          </p:cNvPr>
          <p:cNvSpPr txBox="1"/>
          <p:nvPr/>
        </p:nvSpPr>
        <p:spPr>
          <a:xfrm>
            <a:off x="447585" y="1620078"/>
            <a:ext cx="3989097" cy="4739604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Harnessing</a:t>
            </a:r>
            <a:r>
              <a:rPr lang="en-US" sz="4800" dirty="0"/>
              <a:t> </a:t>
            </a:r>
            <a:r>
              <a:rPr lang="en-US" sz="4000" dirty="0"/>
              <a:t>Partnerships in the Discovery to Delivery Ecosystem in West and Central Africa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DECEBD9-87F0-9243-CB63-7D8D177373BB}"/>
              </a:ext>
            </a:extLst>
          </p:cNvPr>
          <p:cNvSpPr/>
          <p:nvPr/>
        </p:nvSpPr>
        <p:spPr>
          <a:xfrm>
            <a:off x="5692840" y="5445879"/>
            <a:ext cx="4358928" cy="84133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CORAF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1987  </a:t>
            </a:r>
          </a:p>
        </p:txBody>
      </p:sp>
    </p:spTree>
    <p:extLst>
      <p:ext uri="{BB962C8B-B14F-4D97-AF65-F5344CB8AC3E}">
        <p14:creationId xmlns:p14="http://schemas.microsoft.com/office/powerpoint/2010/main" val="9534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id="{7D77A531-60E3-4666-8346-525F900D4155}"/>
              </a:ext>
            </a:extLst>
          </p:cNvPr>
          <p:cNvSpPr/>
          <p:nvPr/>
        </p:nvSpPr>
        <p:spPr bwMode="gray">
          <a:xfrm>
            <a:off x="1150836" y="2280481"/>
            <a:ext cx="10021624" cy="1095127"/>
          </a:xfrm>
          <a:prstGeom prst="rect">
            <a:avLst/>
          </a:prstGeom>
          <a:solidFill>
            <a:srgbClr val="E8F6CF">
              <a:alpha val="16863"/>
            </a:srgbClr>
          </a:solidFill>
          <a:ln w="19050" algn="ctr">
            <a:solidFill>
              <a:schemeClr val="accent1">
                <a:lumMod val="60000"/>
                <a:lumOff val="40000"/>
              </a:schemeClr>
            </a:solidFill>
            <a:prstDash val="lgDashDotDot"/>
            <a:miter lim="800000"/>
            <a:headEnd/>
            <a:tailEnd/>
          </a:ln>
        </p:spPr>
        <p:txBody>
          <a:bodyPr wrap="square" lIns="88898" tIns="88898" rIns="88898" bIns="88898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E796E8A-AB49-4B72-9888-10D894BEA430}"/>
              </a:ext>
            </a:extLst>
          </p:cNvPr>
          <p:cNvSpPr/>
          <p:nvPr/>
        </p:nvSpPr>
        <p:spPr bwMode="gray">
          <a:xfrm>
            <a:off x="-870310" y="782584"/>
            <a:ext cx="264398" cy="264398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898" tIns="88898" rIns="88898" bIns="88898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0464A2F-C3AA-4CE2-9ACA-6AC775C1E635}"/>
              </a:ext>
            </a:extLst>
          </p:cNvPr>
          <p:cNvSpPr/>
          <p:nvPr/>
        </p:nvSpPr>
        <p:spPr bwMode="gray">
          <a:xfrm>
            <a:off x="-870310" y="1193750"/>
            <a:ext cx="264398" cy="264398"/>
          </a:xfrm>
          <a:prstGeom prst="rect">
            <a:avLst/>
          </a:prstGeom>
          <a:solidFill>
            <a:srgbClr val="43B02A"/>
          </a:solidFill>
          <a:ln w="19050" algn="ctr">
            <a:noFill/>
            <a:miter lim="800000"/>
            <a:headEnd/>
            <a:tailEnd/>
          </a:ln>
        </p:spPr>
        <p:txBody>
          <a:bodyPr wrap="square" lIns="88898" tIns="88898" rIns="88898" bIns="88898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D10D6C7-2B97-423E-8FED-3EEB700FC3BB}"/>
              </a:ext>
            </a:extLst>
          </p:cNvPr>
          <p:cNvSpPr/>
          <p:nvPr/>
        </p:nvSpPr>
        <p:spPr bwMode="gray">
          <a:xfrm>
            <a:off x="-870310" y="1604917"/>
            <a:ext cx="264398" cy="264398"/>
          </a:xfrm>
          <a:prstGeom prst="rect">
            <a:avLst/>
          </a:prstGeom>
          <a:solidFill>
            <a:srgbClr val="26890D"/>
          </a:solidFill>
          <a:ln w="19050" algn="ctr">
            <a:noFill/>
            <a:miter lim="800000"/>
            <a:headEnd/>
            <a:tailEnd/>
          </a:ln>
        </p:spPr>
        <p:txBody>
          <a:bodyPr wrap="square" lIns="88898" tIns="88898" rIns="88898" bIns="88898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5B3266-3F90-4300-91C2-DA0D370276CE}"/>
              </a:ext>
            </a:extLst>
          </p:cNvPr>
          <p:cNvSpPr/>
          <p:nvPr/>
        </p:nvSpPr>
        <p:spPr bwMode="gray">
          <a:xfrm>
            <a:off x="-870310" y="2016083"/>
            <a:ext cx="264398" cy="264398"/>
          </a:xfrm>
          <a:prstGeom prst="rect">
            <a:avLst/>
          </a:prstGeom>
          <a:solidFill>
            <a:srgbClr val="046A38"/>
          </a:solidFill>
          <a:ln w="19050" algn="ctr">
            <a:noFill/>
            <a:miter lim="800000"/>
            <a:headEnd/>
            <a:tailEnd/>
          </a:ln>
        </p:spPr>
        <p:txBody>
          <a:bodyPr wrap="square" lIns="88898" tIns="88898" rIns="88898" bIns="88898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112B22-C27B-4814-A0C9-9830D7D8DD3E}"/>
              </a:ext>
            </a:extLst>
          </p:cNvPr>
          <p:cNvSpPr/>
          <p:nvPr/>
        </p:nvSpPr>
        <p:spPr bwMode="gray">
          <a:xfrm>
            <a:off x="-870310" y="2427249"/>
            <a:ext cx="264398" cy="264398"/>
          </a:xfrm>
          <a:prstGeom prst="rect">
            <a:avLst/>
          </a:prstGeom>
          <a:solidFill>
            <a:srgbClr val="0D8390"/>
          </a:solidFill>
          <a:ln w="19050" algn="ctr">
            <a:noFill/>
            <a:miter lim="800000"/>
            <a:headEnd/>
            <a:tailEnd/>
          </a:ln>
        </p:spPr>
        <p:txBody>
          <a:bodyPr wrap="square" lIns="88898" tIns="88898" rIns="88898" bIns="88898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638678-C862-45CE-8B9F-81CF525B6403}"/>
              </a:ext>
            </a:extLst>
          </p:cNvPr>
          <p:cNvSpPr/>
          <p:nvPr/>
        </p:nvSpPr>
        <p:spPr bwMode="gray">
          <a:xfrm>
            <a:off x="-870310" y="2838415"/>
            <a:ext cx="264398" cy="264398"/>
          </a:xfrm>
          <a:prstGeom prst="rect">
            <a:avLst/>
          </a:prstGeom>
          <a:solidFill>
            <a:srgbClr val="007CB0"/>
          </a:solidFill>
          <a:ln w="19050" algn="ctr">
            <a:noFill/>
            <a:miter lim="800000"/>
            <a:headEnd/>
            <a:tailEnd/>
          </a:ln>
        </p:spPr>
        <p:txBody>
          <a:bodyPr wrap="square" lIns="88898" tIns="88898" rIns="88898" bIns="88898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1B17F05-024C-490A-8AFE-A402B4A27BC3}"/>
              </a:ext>
            </a:extLst>
          </p:cNvPr>
          <p:cNvSpPr/>
          <p:nvPr/>
        </p:nvSpPr>
        <p:spPr bwMode="gray">
          <a:xfrm>
            <a:off x="-870310" y="3249583"/>
            <a:ext cx="264398" cy="264398"/>
          </a:xfrm>
          <a:prstGeom prst="rect">
            <a:avLst/>
          </a:prstGeom>
          <a:solidFill>
            <a:srgbClr val="F2F2F2"/>
          </a:solidFill>
          <a:ln w="19050" algn="ctr">
            <a:noFill/>
            <a:miter lim="800000"/>
            <a:headEnd/>
            <a:tailEnd/>
          </a:ln>
        </p:spPr>
        <p:txBody>
          <a:bodyPr wrap="square" lIns="88898" tIns="88898" rIns="88898" bIns="88898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EB4743A-A7CB-42E1-A190-E3493153DB82}"/>
              </a:ext>
            </a:extLst>
          </p:cNvPr>
          <p:cNvSpPr/>
          <p:nvPr/>
        </p:nvSpPr>
        <p:spPr>
          <a:xfrm>
            <a:off x="5313214" y="1347113"/>
            <a:ext cx="1573512" cy="698483"/>
          </a:xfrm>
          <a:prstGeom prst="rect">
            <a:avLst/>
          </a:prstGeom>
          <a:solidFill>
            <a:srgbClr val="0D839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239" tIns="30239" rIns="30239" bIns="302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9B2321"/>
              </a:buClr>
              <a:buSzPct val="100000"/>
              <a:buFont typeface="Trebuchet MS" panose="020B0603020202020204" pitchFamily="34" charset="0"/>
              <a:buChar char="​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Conseil d’administration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4BB0E2B-BAFD-4D2C-AB4F-BE6125617138}"/>
              </a:ext>
            </a:extLst>
          </p:cNvPr>
          <p:cNvCxnSpPr>
            <a:stCxn id="67" idx="2"/>
            <a:endCxn id="53" idx="0"/>
          </p:cNvCxnSpPr>
          <p:nvPr/>
        </p:nvCxnSpPr>
        <p:spPr>
          <a:xfrm flipH="1">
            <a:off x="6096601" y="2045596"/>
            <a:ext cx="3368" cy="39181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D10AD97-5F84-4986-AAEC-5EDA6BB0A7E5}"/>
              </a:ext>
            </a:extLst>
          </p:cNvPr>
          <p:cNvSpPr/>
          <p:nvPr/>
        </p:nvSpPr>
        <p:spPr bwMode="gray">
          <a:xfrm>
            <a:off x="7066591" y="1602013"/>
            <a:ext cx="1191771" cy="356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8898" tIns="88898" rIns="88898" bIns="88898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fr-FR" sz="1100">
                <a:solidFill>
                  <a:schemeClr val="tx1"/>
                </a:solidFill>
              </a:rPr>
              <a:t>Audit Interne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46A4C45-E85C-40E9-B244-6B0D2FE8C569}"/>
              </a:ext>
            </a:extLst>
          </p:cNvPr>
          <p:cNvCxnSpPr>
            <a:stCxn id="67" idx="3"/>
            <a:endCxn id="27" idx="1"/>
          </p:cNvCxnSpPr>
          <p:nvPr/>
        </p:nvCxnSpPr>
        <p:spPr>
          <a:xfrm>
            <a:off x="6886726" y="1696355"/>
            <a:ext cx="179865" cy="8400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936DEAA3-8482-4490-8356-3D7CFE2E7295}"/>
              </a:ext>
            </a:extLst>
          </p:cNvPr>
          <p:cNvCxnSpPr>
            <a:stCxn id="127" idx="2"/>
            <a:endCxn id="63" idx="0"/>
          </p:cNvCxnSpPr>
          <p:nvPr/>
        </p:nvCxnSpPr>
        <p:spPr>
          <a:xfrm rot="16200000" flipH="1">
            <a:off x="4128079" y="3651959"/>
            <a:ext cx="260287" cy="2087030"/>
          </a:xfrm>
          <a:prstGeom prst="bentConnector3">
            <a:avLst/>
          </a:prstGeom>
          <a:ln w="1270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C4CCEA0-564D-4B39-9AC9-EA1B07D80EB7}"/>
              </a:ext>
            </a:extLst>
          </p:cNvPr>
          <p:cNvSpPr/>
          <p:nvPr/>
        </p:nvSpPr>
        <p:spPr bwMode="gray">
          <a:xfrm>
            <a:off x="522085" y="4015575"/>
            <a:ext cx="5465693" cy="1848286"/>
          </a:xfrm>
          <a:prstGeom prst="rect">
            <a:avLst/>
          </a:prstGeom>
          <a:solidFill>
            <a:srgbClr val="007CB0">
              <a:alpha val="25882"/>
            </a:srgbClr>
          </a:solidFill>
          <a:ln w="19050" algn="ctr">
            <a:solidFill>
              <a:schemeClr val="accent3">
                <a:lumMod val="75000"/>
              </a:schemeClr>
            </a:solidFill>
            <a:prstDash val="lgDashDotDot"/>
            <a:miter lim="800000"/>
            <a:headEnd/>
            <a:tailEnd/>
          </a:ln>
        </p:spPr>
        <p:txBody>
          <a:bodyPr wrap="square" lIns="88898" tIns="88898" rIns="88898" bIns="88898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BC7A6749-288D-450A-824A-EB38A12E6881}"/>
              </a:ext>
            </a:extLst>
          </p:cNvPr>
          <p:cNvCxnSpPr>
            <a:cxnSpLocks/>
            <a:stCxn id="53" idx="2"/>
            <a:endCxn id="127" idx="0"/>
          </p:cNvCxnSpPr>
          <p:nvPr/>
        </p:nvCxnSpPr>
        <p:spPr>
          <a:xfrm rot="5400000">
            <a:off x="4101294" y="2249305"/>
            <a:ext cx="1108721" cy="2881892"/>
          </a:xfrm>
          <a:prstGeom prst="bentConnector3">
            <a:avLst>
              <a:gd name="adj1" fmla="val 50000"/>
            </a:avLst>
          </a:prstGeom>
          <a:ln w="1270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C39E87F1-8FA0-4EBD-9740-5210B0609427}"/>
              </a:ext>
            </a:extLst>
          </p:cNvPr>
          <p:cNvCxnSpPr>
            <a:cxnSpLocks/>
            <a:stCxn id="53" idx="2"/>
            <a:endCxn id="122" idx="0"/>
          </p:cNvCxnSpPr>
          <p:nvPr/>
        </p:nvCxnSpPr>
        <p:spPr>
          <a:xfrm rot="16200000" flipH="1">
            <a:off x="7021142" y="2211348"/>
            <a:ext cx="1108721" cy="2957803"/>
          </a:xfrm>
          <a:prstGeom prst="bentConnector3">
            <a:avLst>
              <a:gd name="adj1" fmla="val 50000"/>
            </a:avLst>
          </a:prstGeom>
          <a:ln w="1270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EF6A62E-58E9-4BF2-B6E5-21928836FE2B}"/>
              </a:ext>
            </a:extLst>
          </p:cNvPr>
          <p:cNvSpPr/>
          <p:nvPr/>
        </p:nvSpPr>
        <p:spPr>
          <a:xfrm>
            <a:off x="5309845" y="2437407"/>
            <a:ext cx="1573512" cy="698483"/>
          </a:xfrm>
          <a:prstGeom prst="rect">
            <a:avLst/>
          </a:prstGeom>
          <a:solidFill>
            <a:srgbClr val="046A38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239" tIns="30239" rIns="30239" bIns="302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9B2321"/>
              </a:buClr>
              <a:buSzPct val="100000"/>
              <a:buFont typeface="Trebuchet MS" panose="020B0603020202020204" pitchFamily="34" charset="0"/>
              <a:buChar char="​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Exécutive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0AA28DE-F868-4DE9-8D69-8091458643D5}"/>
              </a:ext>
            </a:extLst>
          </p:cNvPr>
          <p:cNvSpPr/>
          <p:nvPr/>
        </p:nvSpPr>
        <p:spPr>
          <a:xfrm>
            <a:off x="1938774" y="2402911"/>
            <a:ext cx="2977692" cy="320718"/>
          </a:xfrm>
          <a:prstGeom prst="rect">
            <a:avLst/>
          </a:prstGeom>
          <a:noFill/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168" tIns="21168" rIns="21168" bIns="211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9B2321"/>
              </a:buClr>
              <a:buSzPct val="100000"/>
              <a:buFont typeface="Trebuchet MS" panose="020B0603020202020204" pitchFamily="34" charset="0"/>
              <a:buChar char="​"/>
            </a:pPr>
            <a: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interne et externe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B52DE3B-B562-40F2-A27A-5B576E7306A7}"/>
              </a:ext>
            </a:extLst>
          </p:cNvPr>
          <p:cNvSpPr/>
          <p:nvPr/>
        </p:nvSpPr>
        <p:spPr>
          <a:xfrm>
            <a:off x="1938774" y="2846695"/>
            <a:ext cx="2977692" cy="320718"/>
          </a:xfrm>
          <a:prstGeom prst="rect">
            <a:avLst/>
          </a:prstGeom>
          <a:noFill/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168" tIns="21168" rIns="21168" bIns="211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9B2321"/>
              </a:buClr>
              <a:buSzPct val="100000"/>
              <a:buFont typeface="Trebuchet MS" panose="020B0603020202020204" pitchFamily="34" charset="0"/>
              <a:buChar char="​"/>
            </a:pPr>
            <a: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Partenariats stratégique et mobilisation des ressources</a:t>
            </a:r>
          </a:p>
        </p:txBody>
      </p: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8BA6CA6A-1F00-4A07-9007-959E01FB6A2C}"/>
              </a:ext>
            </a:extLst>
          </p:cNvPr>
          <p:cNvCxnSpPr>
            <a:cxnSpLocks/>
            <a:stCxn id="118" idx="2"/>
            <a:endCxn id="93" idx="0"/>
          </p:cNvCxnSpPr>
          <p:nvPr/>
        </p:nvCxnSpPr>
        <p:spPr>
          <a:xfrm rot="5400000">
            <a:off x="2029092" y="3640000"/>
            <a:ext cx="268791" cy="2102444"/>
          </a:xfrm>
          <a:prstGeom prst="bentConnector3">
            <a:avLst>
              <a:gd name="adj1" fmla="val 50000"/>
            </a:avLst>
          </a:prstGeom>
          <a:ln w="1270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93546C86-6DFC-4263-A8FB-B916160D4F4E}"/>
              </a:ext>
            </a:extLst>
          </p:cNvPr>
          <p:cNvCxnSpPr>
            <a:cxnSpLocks/>
            <a:stCxn id="118" idx="2"/>
            <a:endCxn id="94" idx="0"/>
          </p:cNvCxnSpPr>
          <p:nvPr/>
        </p:nvCxnSpPr>
        <p:spPr>
          <a:xfrm rot="5400000">
            <a:off x="2709511" y="4320420"/>
            <a:ext cx="268791" cy="741605"/>
          </a:xfrm>
          <a:prstGeom prst="bentConnector3">
            <a:avLst>
              <a:gd name="adj1" fmla="val 50000"/>
            </a:avLst>
          </a:prstGeom>
          <a:ln w="1270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C44ACFDF-7CF7-45EF-965D-39652275C6C7}"/>
              </a:ext>
            </a:extLst>
          </p:cNvPr>
          <p:cNvSpPr/>
          <p:nvPr/>
        </p:nvSpPr>
        <p:spPr>
          <a:xfrm>
            <a:off x="541612" y="4825617"/>
            <a:ext cx="1141305" cy="833406"/>
          </a:xfrm>
          <a:prstGeom prst="rect">
            <a:avLst/>
          </a:prstGeom>
          <a:solidFill>
            <a:srgbClr val="BDDDEB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>
                <a:solidFill>
                  <a:srgbClr val="0054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DP1: Agriculture &amp; Sécurité Alimentaire et Nutritionnelle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BC09D94-E46C-4A6C-BBB4-CBA59EE86D72}"/>
              </a:ext>
            </a:extLst>
          </p:cNvPr>
          <p:cNvSpPr/>
          <p:nvPr/>
        </p:nvSpPr>
        <p:spPr>
          <a:xfrm>
            <a:off x="1892734" y="4825617"/>
            <a:ext cx="1160737" cy="833406"/>
          </a:xfrm>
          <a:prstGeom prst="rect">
            <a:avLst/>
          </a:prstGeom>
          <a:solidFill>
            <a:srgbClr val="BDDDEB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>
                <a:solidFill>
                  <a:srgbClr val="0054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DP2: Politiques-Institutions-Marchés-Commerce</a:t>
            </a:r>
          </a:p>
        </p:txBody>
      </p: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3D1DF398-E5B2-44BA-87AD-C7BA7D1172F6}"/>
              </a:ext>
            </a:extLst>
          </p:cNvPr>
          <p:cNvCxnSpPr>
            <a:cxnSpLocks/>
            <a:stCxn id="122" idx="2"/>
            <a:endCxn id="100" idx="0"/>
          </p:cNvCxnSpPr>
          <p:nvPr/>
        </p:nvCxnSpPr>
        <p:spPr>
          <a:xfrm rot="5400000">
            <a:off x="8410850" y="4182061"/>
            <a:ext cx="279719" cy="1007392"/>
          </a:xfrm>
          <a:prstGeom prst="bentConnector3">
            <a:avLst>
              <a:gd name="adj1" fmla="val 50000"/>
            </a:avLst>
          </a:prstGeom>
          <a:ln w="1270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093219DA-1444-4C49-8AD2-F6D30340F3EC}"/>
              </a:ext>
            </a:extLst>
          </p:cNvPr>
          <p:cNvCxnSpPr>
            <a:cxnSpLocks/>
            <a:stCxn id="122" idx="2"/>
            <a:endCxn id="103" idx="0"/>
          </p:cNvCxnSpPr>
          <p:nvPr/>
        </p:nvCxnSpPr>
        <p:spPr>
          <a:xfrm rot="16200000" flipH="1">
            <a:off x="9096038" y="4504264"/>
            <a:ext cx="279719" cy="362985"/>
          </a:xfrm>
          <a:prstGeom prst="bentConnector3">
            <a:avLst>
              <a:gd name="adj1" fmla="val 50000"/>
            </a:avLst>
          </a:prstGeom>
          <a:ln w="1270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65CB4AE-44DB-401A-B80C-D111E4A08944}"/>
              </a:ext>
            </a:extLst>
          </p:cNvPr>
          <p:cNvSpPr/>
          <p:nvPr/>
        </p:nvSpPr>
        <p:spPr bwMode="gray">
          <a:xfrm>
            <a:off x="6056049" y="4015575"/>
            <a:ext cx="5442216" cy="1848286"/>
          </a:xfrm>
          <a:prstGeom prst="rect">
            <a:avLst/>
          </a:prstGeom>
          <a:solidFill>
            <a:schemeClr val="bg2">
              <a:lumMod val="50000"/>
              <a:alpha val="16863"/>
            </a:schemeClr>
          </a:solidFill>
          <a:ln w="19050" algn="ctr">
            <a:solidFill>
              <a:schemeClr val="tx1">
                <a:lumMod val="95000"/>
                <a:lumOff val="5000"/>
              </a:schemeClr>
            </a:solidFill>
            <a:prstDash val="lgDashDotDot"/>
            <a:miter lim="800000"/>
            <a:headEnd/>
            <a:tailEnd/>
          </a:ln>
        </p:spPr>
        <p:txBody>
          <a:bodyPr wrap="square" lIns="88898" tIns="88898" rIns="88898" bIns="88898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EAC2C8E-7003-4895-958E-BDE727FBC3D5}"/>
              </a:ext>
            </a:extLst>
          </p:cNvPr>
          <p:cNvSpPr/>
          <p:nvPr/>
        </p:nvSpPr>
        <p:spPr>
          <a:xfrm>
            <a:off x="7441972" y="4825617"/>
            <a:ext cx="1210083" cy="8334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fr-FR" sz="1000" b="1">
                <a:solidFill>
                  <a:srgbClr val="D67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Ressources Humaines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D73857C-A337-4961-9802-0D8B91995724}"/>
              </a:ext>
            </a:extLst>
          </p:cNvPr>
          <p:cNvSpPr/>
          <p:nvPr/>
        </p:nvSpPr>
        <p:spPr>
          <a:xfrm>
            <a:off x="8812177" y="4825617"/>
            <a:ext cx="1210421" cy="8334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</a:pPr>
            <a:r>
              <a:rPr lang="fr-FR" sz="1000" b="1" dirty="0">
                <a:solidFill>
                  <a:srgbClr val="D67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Système d’information et Technologies</a:t>
            </a:r>
          </a:p>
        </p:txBody>
      </p: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9F2FDC94-D9B1-4379-B969-42EA2C6D9044}"/>
              </a:ext>
            </a:extLst>
          </p:cNvPr>
          <p:cNvCxnSpPr>
            <a:cxnSpLocks/>
            <a:stCxn id="122" idx="2"/>
            <a:endCxn id="133" idx="0"/>
          </p:cNvCxnSpPr>
          <p:nvPr/>
        </p:nvCxnSpPr>
        <p:spPr>
          <a:xfrm rot="16200000" flipH="1">
            <a:off x="9781200" y="3819102"/>
            <a:ext cx="279719" cy="1733310"/>
          </a:xfrm>
          <a:prstGeom prst="bentConnector3">
            <a:avLst>
              <a:gd name="adj1" fmla="val 50000"/>
            </a:avLst>
          </a:prstGeom>
          <a:ln w="1270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13DA0F2-2B88-47CC-94DA-A84C93166D0D}"/>
              </a:ext>
            </a:extLst>
          </p:cNvPr>
          <p:cNvSpPr/>
          <p:nvPr/>
        </p:nvSpPr>
        <p:spPr>
          <a:xfrm>
            <a:off x="3263288" y="4825617"/>
            <a:ext cx="1268004" cy="840588"/>
          </a:xfrm>
          <a:prstGeom prst="rect">
            <a:avLst/>
          </a:prstGeom>
          <a:solidFill>
            <a:srgbClr val="BDDDEB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>
                <a:solidFill>
                  <a:srgbClr val="0054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DP3: Genre-Jeunes-Equité Sociale</a:t>
            </a: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524D35BD-EE3D-4442-B4D9-99B57D8F24A9}"/>
              </a:ext>
            </a:extLst>
          </p:cNvPr>
          <p:cNvCxnSpPr>
            <a:cxnSpLocks/>
            <a:stCxn id="110" idx="0"/>
            <a:endCxn id="118" idx="2"/>
          </p:cNvCxnSpPr>
          <p:nvPr/>
        </p:nvCxnSpPr>
        <p:spPr>
          <a:xfrm rot="16200000" flipV="1">
            <a:off x="3421604" y="4349931"/>
            <a:ext cx="268791" cy="682582"/>
          </a:xfrm>
          <a:prstGeom prst="bentConnector3">
            <a:avLst>
              <a:gd name="adj1" fmla="val 50000"/>
            </a:avLst>
          </a:prstGeom>
          <a:ln w="1270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26F4049-BA2A-4BE3-A254-13DDA12243C5}"/>
              </a:ext>
            </a:extLst>
          </p:cNvPr>
          <p:cNvSpPr/>
          <p:nvPr/>
        </p:nvSpPr>
        <p:spPr>
          <a:xfrm>
            <a:off x="7078662" y="3851082"/>
            <a:ext cx="0" cy="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69D25B8-DBD9-4EBA-883B-CB477033B05F}"/>
              </a:ext>
            </a:extLst>
          </p:cNvPr>
          <p:cNvSpPr/>
          <p:nvPr/>
        </p:nvSpPr>
        <p:spPr>
          <a:xfrm>
            <a:off x="5114538" y="3851082"/>
            <a:ext cx="0" cy="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D3792BC-52C1-4F26-87EB-2984CB45A364}"/>
              </a:ext>
            </a:extLst>
          </p:cNvPr>
          <p:cNvSpPr/>
          <p:nvPr/>
        </p:nvSpPr>
        <p:spPr>
          <a:xfrm>
            <a:off x="3214707" y="4556825"/>
            <a:ext cx="0" cy="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9" name="Connector: Elbow 159">
            <a:extLst>
              <a:ext uri="{FF2B5EF4-FFF2-40B4-BE49-F238E27FC236}">
                <a16:creationId xmlns:a16="http://schemas.microsoft.com/office/drawing/2014/main" id="{5E30D433-A7A5-4725-9A3A-58687D87E65C}"/>
              </a:ext>
            </a:extLst>
          </p:cNvPr>
          <p:cNvCxnSpPr>
            <a:cxnSpLocks/>
            <a:stCxn id="127" idx="2"/>
            <a:endCxn id="118" idx="0"/>
          </p:cNvCxnSpPr>
          <p:nvPr/>
        </p:nvCxnSpPr>
        <p:spPr>
          <a:xfrm flipV="1">
            <a:off x="3214708" y="4556825"/>
            <a:ext cx="0" cy="8505"/>
          </a:xfrm>
          <a:prstGeom prst="straightConnector1">
            <a:avLst/>
          </a:prstGeom>
          <a:ln w="1270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9BC80ED-CBB1-4C0F-BCD8-B65670C14709}"/>
              </a:ext>
            </a:extLst>
          </p:cNvPr>
          <p:cNvSpPr/>
          <p:nvPr/>
        </p:nvSpPr>
        <p:spPr>
          <a:xfrm>
            <a:off x="8960195" y="4556825"/>
            <a:ext cx="0" cy="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1" name="Connector: Elbow 171">
            <a:extLst>
              <a:ext uri="{FF2B5EF4-FFF2-40B4-BE49-F238E27FC236}">
                <a16:creationId xmlns:a16="http://schemas.microsoft.com/office/drawing/2014/main" id="{FA83AABE-EC9B-447A-8F05-B761200BCE6F}"/>
              </a:ext>
            </a:extLst>
          </p:cNvPr>
          <p:cNvCxnSpPr>
            <a:cxnSpLocks/>
            <a:stCxn id="120" idx="0"/>
            <a:endCxn id="122" idx="2"/>
          </p:cNvCxnSpPr>
          <p:nvPr/>
        </p:nvCxnSpPr>
        <p:spPr>
          <a:xfrm flipV="1">
            <a:off x="8960196" y="4545898"/>
            <a:ext cx="94208" cy="10929"/>
          </a:xfrm>
          <a:prstGeom prst="straightConnector1">
            <a:avLst/>
          </a:prstGeom>
          <a:ln w="1270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3B72B05-EC50-4969-BD05-5655281895EE}"/>
              </a:ext>
            </a:extLst>
          </p:cNvPr>
          <p:cNvSpPr/>
          <p:nvPr/>
        </p:nvSpPr>
        <p:spPr>
          <a:xfrm>
            <a:off x="7535443" y="4244612"/>
            <a:ext cx="3037923" cy="301286"/>
          </a:xfrm>
          <a:prstGeom prst="rect">
            <a:avLst/>
          </a:prstGeom>
          <a:solidFill>
            <a:srgbClr val="ED8B00"/>
          </a:solidFill>
          <a:ln w="9525" cap="rnd" cmpd="sng" algn="ctr">
            <a:solidFill>
              <a:srgbClr val="9B232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239" tIns="30239" rIns="30239" bIns="302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9B2321"/>
              </a:buClr>
              <a:buSzPct val="100000"/>
              <a:buFont typeface="Trebuchet MS" panose="020B0603020202020204" pitchFamily="34" charset="0"/>
              <a:buChar char="​"/>
            </a:pPr>
            <a:r>
              <a:rPr lang="fr-F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Services de Gestion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D54C471-9A83-48B1-8B7D-D728E23275AD}"/>
              </a:ext>
            </a:extLst>
          </p:cNvPr>
          <p:cNvSpPr/>
          <p:nvPr/>
        </p:nvSpPr>
        <p:spPr>
          <a:xfrm>
            <a:off x="1789957" y="4244612"/>
            <a:ext cx="2849502" cy="320718"/>
          </a:xfrm>
          <a:prstGeom prst="rect">
            <a:avLst/>
          </a:prstGeom>
          <a:solidFill>
            <a:srgbClr val="00548E"/>
          </a:solidFill>
          <a:ln w="9525" cap="rnd" cmpd="sng" algn="ctr">
            <a:solidFill>
              <a:srgbClr val="00548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0239" tIns="30239" rIns="30239" bIns="302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9B2321"/>
              </a:buClr>
              <a:buSzPct val="100000"/>
              <a:buFont typeface="Trebuchet MS" panose="020B0603020202020204" pitchFamily="34" charset="0"/>
              <a:buChar char="​"/>
            </a:pPr>
            <a:r>
              <a:rPr lang="fr-F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Recherche et innovation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C8C6003-2222-4DA1-AEFA-C83193DFF15D}"/>
              </a:ext>
            </a:extLst>
          </p:cNvPr>
          <p:cNvSpPr/>
          <p:nvPr/>
        </p:nvSpPr>
        <p:spPr>
          <a:xfrm>
            <a:off x="10155035" y="4825617"/>
            <a:ext cx="1265357" cy="8334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</a:pPr>
            <a:r>
              <a:rPr lang="fr-FR" sz="1000" b="1">
                <a:solidFill>
                  <a:srgbClr val="D67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 et finance 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981D213-2151-4E3B-BE9E-7E933703ACA8}"/>
              </a:ext>
            </a:extLst>
          </p:cNvPr>
          <p:cNvSpPr txBox="1"/>
          <p:nvPr/>
        </p:nvSpPr>
        <p:spPr>
          <a:xfrm>
            <a:off x="2263169" y="3388323"/>
            <a:ext cx="16387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44"/>
              </a:spcBef>
              <a:buSzPct val="100000"/>
            </a:pPr>
            <a:r>
              <a:rPr lang="fr-FR" sz="140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Pôle stratégie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699F13C-4A7C-455D-9266-8FF64944B4DF}"/>
              </a:ext>
            </a:extLst>
          </p:cNvPr>
          <p:cNvSpPr txBox="1"/>
          <p:nvPr/>
        </p:nvSpPr>
        <p:spPr>
          <a:xfrm>
            <a:off x="8124389" y="5995522"/>
            <a:ext cx="21207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44"/>
              </a:spcBef>
              <a:buSzPct val="100000"/>
            </a:pPr>
            <a:r>
              <a:rPr lang="fr-FR" sz="14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Pôle Services de Gestion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7A9842D6-ACAC-4E7F-A5F6-2793E2C3B41D}"/>
              </a:ext>
            </a:extLst>
          </p:cNvPr>
          <p:cNvSpPr txBox="1"/>
          <p:nvPr/>
        </p:nvSpPr>
        <p:spPr>
          <a:xfrm>
            <a:off x="2573426" y="5969520"/>
            <a:ext cx="16387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44"/>
              </a:spcBef>
              <a:buSzPct val="100000"/>
            </a:pPr>
            <a:r>
              <a:rPr lang="fr-FR" sz="14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Pôle projets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F5B7D78-6A67-4784-BBB9-C2DACE0EF62A}"/>
              </a:ext>
            </a:extLst>
          </p:cNvPr>
          <p:cNvSpPr/>
          <p:nvPr/>
        </p:nvSpPr>
        <p:spPr>
          <a:xfrm>
            <a:off x="4667737" y="4825618"/>
            <a:ext cx="1268004" cy="840588"/>
          </a:xfrm>
          <a:prstGeom prst="rect">
            <a:avLst/>
          </a:prstGeom>
          <a:solidFill>
            <a:srgbClr val="BDDDEB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 dirty="0">
                <a:solidFill>
                  <a:srgbClr val="0054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Management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B4CADB9-7796-4789-9DEF-45A28E0CE276}"/>
              </a:ext>
            </a:extLst>
          </p:cNvPr>
          <p:cNvSpPr/>
          <p:nvPr/>
        </p:nvSpPr>
        <p:spPr>
          <a:xfrm>
            <a:off x="6145855" y="4825618"/>
            <a:ext cx="1210083" cy="8334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fr-FR" sz="1000" b="1" dirty="0">
                <a:solidFill>
                  <a:srgbClr val="D67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Passation des marchés</a:t>
            </a:r>
          </a:p>
        </p:txBody>
      </p:sp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6B1BB19F-5735-4ED2-895C-594A1295AAD7}"/>
              </a:ext>
            </a:extLst>
          </p:cNvPr>
          <p:cNvCxnSpPr>
            <a:cxnSpLocks/>
            <a:stCxn id="122" idx="2"/>
            <a:endCxn id="66" idx="0"/>
          </p:cNvCxnSpPr>
          <p:nvPr/>
        </p:nvCxnSpPr>
        <p:spPr>
          <a:xfrm rot="5400000">
            <a:off x="7762793" y="3534004"/>
            <a:ext cx="279719" cy="2303508"/>
          </a:xfrm>
          <a:prstGeom prst="bentConnector3">
            <a:avLst/>
          </a:prstGeom>
          <a:ln w="1270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F929F2F6-49F8-4B99-9153-EC680AB079F5}"/>
              </a:ext>
            </a:extLst>
          </p:cNvPr>
          <p:cNvCxnSpPr>
            <a:stCxn id="53" idx="1"/>
            <a:endCxn id="62" idx="3"/>
          </p:cNvCxnSpPr>
          <p:nvPr/>
        </p:nvCxnSpPr>
        <p:spPr>
          <a:xfrm rot="10800000" flipV="1">
            <a:off x="4916466" y="2786648"/>
            <a:ext cx="393378" cy="2204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66E0DE7C-753B-4869-BDA4-E589FAAA70C5}"/>
              </a:ext>
            </a:extLst>
          </p:cNvPr>
          <p:cNvCxnSpPr>
            <a:stCxn id="53" idx="1"/>
            <a:endCxn id="61" idx="3"/>
          </p:cNvCxnSpPr>
          <p:nvPr/>
        </p:nvCxnSpPr>
        <p:spPr>
          <a:xfrm rot="10800000">
            <a:off x="4916466" y="2563270"/>
            <a:ext cx="393378" cy="2233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E3D7D6AB-A569-43DB-A19E-10D68F80DE6E}"/>
              </a:ext>
            </a:extLst>
          </p:cNvPr>
          <p:cNvSpPr/>
          <p:nvPr/>
        </p:nvSpPr>
        <p:spPr bwMode="gray">
          <a:xfrm>
            <a:off x="7066591" y="2612356"/>
            <a:ext cx="1191771" cy="35670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8898" tIns="88898" rIns="88898" bIns="88898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fr-FR" sz="1100" dirty="0">
                <a:solidFill>
                  <a:schemeClr val="tx1"/>
                </a:solidFill>
              </a:rPr>
              <a:t>Contrôle Interne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9B86D32C-846F-43E3-8067-2BCE129FD908}"/>
              </a:ext>
            </a:extLst>
          </p:cNvPr>
          <p:cNvCxnSpPr>
            <a:cxnSpLocks/>
            <a:stCxn id="53" idx="3"/>
            <a:endCxn id="68" idx="1"/>
          </p:cNvCxnSpPr>
          <p:nvPr/>
        </p:nvCxnSpPr>
        <p:spPr>
          <a:xfrm>
            <a:off x="6883356" y="2786648"/>
            <a:ext cx="183235" cy="405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5538837-28E7-FDD8-FC2C-93DDD33CA7D1}"/>
              </a:ext>
            </a:extLst>
          </p:cNvPr>
          <p:cNvSpPr txBox="1">
            <a:spLocks/>
          </p:cNvSpPr>
          <p:nvPr/>
        </p:nvSpPr>
        <p:spPr>
          <a:xfrm>
            <a:off x="3609154" y="135080"/>
            <a:ext cx="4653173" cy="977955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br>
              <a:rPr lang="en-GB" altLang="fr-FR" dirty="0">
                <a:solidFill>
                  <a:schemeClr val="bg1"/>
                </a:solidFill>
                <a:latin typeface="Gill Sans MT" charset="0"/>
              </a:rPr>
            </a:br>
            <a:r>
              <a:rPr lang="en-GB" sz="53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CORAF </a:t>
            </a:r>
            <a:r>
              <a:rPr lang="fr-FR" sz="5300" b="1" kern="12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Organogram</a:t>
            </a:r>
            <a:r>
              <a:rPr lang="fr-FR" sz="5300" b="1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3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01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2ED74F-4948-6209-5406-1C1A89BB26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4000"/>
          </a:blip>
          <a:stretch>
            <a:fillRect/>
          </a:stretch>
        </p:blipFill>
        <p:spPr>
          <a:xfrm>
            <a:off x="4742172" y="2196382"/>
            <a:ext cx="7332597" cy="3163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F8B0F-8E16-03D9-3BF5-887A00CF4C8B}"/>
              </a:ext>
            </a:extLst>
          </p:cNvPr>
          <p:cNvSpPr txBox="1">
            <a:spLocks/>
          </p:cNvSpPr>
          <p:nvPr/>
        </p:nvSpPr>
        <p:spPr>
          <a:xfrm>
            <a:off x="3447775" y="203588"/>
            <a:ext cx="7365999" cy="720555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altLang="fr-FR" dirty="0">
                <a:solidFill>
                  <a:schemeClr val="bg1"/>
                </a:solidFill>
                <a:latin typeface="Gill Sans MT" charset="0"/>
              </a:rPr>
            </a:br>
            <a:r>
              <a:rPr lang="fr-FR" sz="6100" b="1" dirty="0">
                <a:latin typeface="Arial" panose="020B0604020202020204" pitchFamily="34" charset="0"/>
                <a:cs typeface="Arial" panose="020B0604020202020204" pitchFamily="34" charset="0"/>
              </a:rPr>
              <a:t>CORAF Strategic Plan 2018-2027</a:t>
            </a:r>
          </a:p>
          <a:p>
            <a:pPr algn="ctr"/>
            <a:endParaRPr lang="en-US" sz="6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5F13CFA-F66F-1C42-BF48-87CA535DB6B7}"/>
              </a:ext>
            </a:extLst>
          </p:cNvPr>
          <p:cNvSpPr txBox="1">
            <a:spLocks/>
          </p:cNvSpPr>
          <p:nvPr/>
        </p:nvSpPr>
        <p:spPr>
          <a:xfrm>
            <a:off x="3447775" y="203588"/>
            <a:ext cx="7365999" cy="720555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altLang="fr-FR" dirty="0">
                <a:solidFill>
                  <a:schemeClr val="bg1"/>
                </a:solidFill>
                <a:latin typeface="Gill Sans MT" charset="0"/>
              </a:rPr>
            </a:br>
            <a:r>
              <a:rPr lang="en-GB" altLang="fr-FR" sz="6100" b="1" dirty="0">
                <a:latin typeface="Arial" panose="020B0604020202020204" pitchFamily="34" charset="0"/>
                <a:cs typeface="Arial" panose="020B0604020202020204" pitchFamily="34" charset="0"/>
              </a:rPr>
              <a:t>Operational Plan 2023 to 2027</a:t>
            </a:r>
            <a:endParaRPr lang="en-US" sz="6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9366F9FF-2C1B-7747-8FDD-E84FE92391D8}"/>
              </a:ext>
            </a:extLst>
          </p:cNvPr>
          <p:cNvSpPr/>
          <p:nvPr/>
        </p:nvSpPr>
        <p:spPr>
          <a:xfrm>
            <a:off x="2757436" y="1053938"/>
            <a:ext cx="7365999" cy="720556"/>
          </a:xfrm>
          <a:prstGeom prst="roundRect">
            <a:avLst/>
          </a:prstGeom>
          <a:solidFill>
            <a:srgbClr val="0A7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High broad-based agricultural growth sustainably established in WCA</a:t>
            </a:r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BA533554-032A-B840-98F7-69E8B6551502}"/>
              </a:ext>
            </a:extLst>
          </p:cNvPr>
          <p:cNvSpPr/>
          <p:nvPr/>
        </p:nvSpPr>
        <p:spPr>
          <a:xfrm>
            <a:off x="2757437" y="1861272"/>
            <a:ext cx="7365999" cy="8235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Agricultural productivity, competitiveness and markets sustainably improved for target groups in WCA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E60306-23BC-D043-8F34-4920BB788797}"/>
              </a:ext>
            </a:extLst>
          </p:cNvPr>
          <p:cNvSpPr/>
          <p:nvPr/>
        </p:nvSpPr>
        <p:spPr>
          <a:xfrm>
            <a:off x="2283303" y="2775672"/>
            <a:ext cx="2116662" cy="1476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Increased use of appropriate technologies and innovations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1F0153-D784-A041-A7BF-D5A08C40D298}"/>
              </a:ext>
            </a:extLst>
          </p:cNvPr>
          <p:cNvSpPr/>
          <p:nvPr/>
        </p:nvSpPr>
        <p:spPr>
          <a:xfrm>
            <a:off x="4552361" y="2775672"/>
            <a:ext cx="2074337" cy="1476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Increased uptake of strategic decision-making options for policy, institutions and markets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321BE4-BB52-C74F-A7D0-9E6AA7F9B5A9}"/>
              </a:ext>
            </a:extLst>
          </p:cNvPr>
          <p:cNvSpPr/>
          <p:nvPr/>
        </p:nvSpPr>
        <p:spPr>
          <a:xfrm>
            <a:off x="6842601" y="2787420"/>
            <a:ext cx="2036233" cy="1391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Enhanced institutional and human capacity in AR4D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C5BCD1-F38C-044A-876B-86CD9EECC294}"/>
              </a:ext>
            </a:extLst>
          </p:cNvPr>
          <p:cNvSpPr/>
          <p:nvPr/>
        </p:nvSpPr>
        <p:spPr>
          <a:xfrm>
            <a:off x="9111672" y="2814654"/>
            <a:ext cx="2023529" cy="1450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Demand for agricultural knowledge from target client facilitated and met</a:t>
            </a: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2384DA95-E688-AD48-8B88-56EB94BDB46F}"/>
              </a:ext>
            </a:extLst>
          </p:cNvPr>
          <p:cNvSpPr/>
          <p:nvPr/>
        </p:nvSpPr>
        <p:spPr>
          <a:xfrm>
            <a:off x="2283303" y="4388875"/>
            <a:ext cx="2781303" cy="791625"/>
          </a:xfrm>
          <a:prstGeom prst="roundRect">
            <a:avLst/>
          </a:prstGeom>
          <a:solidFill>
            <a:srgbClr val="0A75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Agriculture, food and nutrition security</a:t>
            </a:r>
          </a:p>
        </p:txBody>
      </p:sp>
      <p:sp>
        <p:nvSpPr>
          <p:cNvPr id="28" name="Rounded Rectangle 18">
            <a:extLst>
              <a:ext uri="{FF2B5EF4-FFF2-40B4-BE49-F238E27FC236}">
                <a16:creationId xmlns:a16="http://schemas.microsoft.com/office/drawing/2014/main" id="{0861D15F-A942-8548-A3FB-C457F8B0FBA4}"/>
              </a:ext>
            </a:extLst>
          </p:cNvPr>
          <p:cNvSpPr/>
          <p:nvPr/>
        </p:nvSpPr>
        <p:spPr>
          <a:xfrm>
            <a:off x="5197948" y="4400623"/>
            <a:ext cx="2798238" cy="779877"/>
          </a:xfrm>
          <a:prstGeom prst="roundRect">
            <a:avLst/>
          </a:prstGeom>
          <a:solidFill>
            <a:srgbClr val="0A75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Policy, institution, markets and Trade</a:t>
            </a:r>
          </a:p>
        </p:txBody>
      </p:sp>
      <p:sp>
        <p:nvSpPr>
          <p:cNvPr id="29" name="Rounded Rectangle 19">
            <a:extLst>
              <a:ext uri="{FF2B5EF4-FFF2-40B4-BE49-F238E27FC236}">
                <a16:creationId xmlns:a16="http://schemas.microsoft.com/office/drawing/2014/main" id="{E342CED4-2050-314F-9EE2-0B05BC8179C4}"/>
              </a:ext>
            </a:extLst>
          </p:cNvPr>
          <p:cNvSpPr/>
          <p:nvPr/>
        </p:nvSpPr>
        <p:spPr>
          <a:xfrm>
            <a:off x="8129528" y="4400623"/>
            <a:ext cx="2954868" cy="779877"/>
          </a:xfrm>
          <a:prstGeom prst="roundRect">
            <a:avLst/>
          </a:prstGeom>
          <a:solidFill>
            <a:srgbClr val="0A75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Gender, youth and social security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516BAA-A956-BC43-91A4-B902B1A9F023}"/>
              </a:ext>
            </a:extLst>
          </p:cNvPr>
          <p:cNvSpPr/>
          <p:nvPr/>
        </p:nvSpPr>
        <p:spPr>
          <a:xfrm>
            <a:off x="2220856" y="5318813"/>
            <a:ext cx="2781297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Scaling technologies and innovations for impact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DB75DA-4698-0548-AE28-BAE393CEA79A}"/>
              </a:ext>
            </a:extLst>
          </p:cNvPr>
          <p:cNvSpPr/>
          <p:nvPr/>
        </p:nvSpPr>
        <p:spPr>
          <a:xfrm>
            <a:off x="5197936" y="5354056"/>
            <a:ext cx="279823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Regional integrated capacity strengthened and coordinated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1AF920-9A97-1D40-AC48-132D589C6841}"/>
              </a:ext>
            </a:extLst>
          </p:cNvPr>
          <p:cNvSpPr/>
          <p:nvPr/>
        </p:nvSpPr>
        <p:spPr>
          <a:xfrm>
            <a:off x="8180338" y="5310295"/>
            <a:ext cx="2954863" cy="97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M&amp;E, Knowledge management, </a:t>
            </a:r>
            <a:r>
              <a:rPr lang="en-US" dirty="0" err="1">
                <a:solidFill>
                  <a:schemeClr val="tx1"/>
                </a:solidFill>
              </a:rPr>
              <a:t>foresighting</a:t>
            </a:r>
            <a:r>
              <a:rPr lang="en-US" dirty="0">
                <a:solidFill>
                  <a:schemeClr val="tx1"/>
                </a:solidFill>
              </a:rPr>
              <a:t> and anticipation</a:t>
            </a:r>
          </a:p>
        </p:txBody>
      </p:sp>
      <p:sp>
        <p:nvSpPr>
          <p:cNvPr id="33" name="Rounded Rectangle 23">
            <a:extLst>
              <a:ext uri="{FF2B5EF4-FFF2-40B4-BE49-F238E27FC236}">
                <a16:creationId xmlns:a16="http://schemas.microsoft.com/office/drawing/2014/main" id="{87A577EA-60A6-7642-B4A6-FEF2A25D2362}"/>
              </a:ext>
            </a:extLst>
          </p:cNvPr>
          <p:cNvSpPr/>
          <p:nvPr/>
        </p:nvSpPr>
        <p:spPr>
          <a:xfrm>
            <a:off x="402148" y="1256572"/>
            <a:ext cx="1464744" cy="720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General objective</a:t>
            </a:r>
          </a:p>
        </p:txBody>
      </p:sp>
      <p:sp>
        <p:nvSpPr>
          <p:cNvPr id="34" name="Rounded Rectangle 24">
            <a:extLst>
              <a:ext uri="{FF2B5EF4-FFF2-40B4-BE49-F238E27FC236}">
                <a16:creationId xmlns:a16="http://schemas.microsoft.com/office/drawing/2014/main" id="{130D34A2-2184-EA46-A247-63D090E0DFA1}"/>
              </a:ext>
            </a:extLst>
          </p:cNvPr>
          <p:cNvSpPr/>
          <p:nvPr/>
        </p:nvSpPr>
        <p:spPr>
          <a:xfrm>
            <a:off x="352577" y="2066864"/>
            <a:ext cx="1464744" cy="720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Specific objective</a:t>
            </a: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95DAA47A-7BBC-494F-A02F-C14FCFCAC129}"/>
              </a:ext>
            </a:extLst>
          </p:cNvPr>
          <p:cNvSpPr/>
          <p:nvPr/>
        </p:nvSpPr>
        <p:spPr>
          <a:xfrm>
            <a:off x="342933" y="2895594"/>
            <a:ext cx="1502852" cy="1066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 areas</a:t>
            </a:r>
          </a:p>
        </p:txBody>
      </p:sp>
      <p:sp>
        <p:nvSpPr>
          <p:cNvPr id="36" name="Rounded Rectangle 28">
            <a:extLst>
              <a:ext uri="{FF2B5EF4-FFF2-40B4-BE49-F238E27FC236}">
                <a16:creationId xmlns:a16="http://schemas.microsoft.com/office/drawing/2014/main" id="{D615108E-F8FA-1745-959E-7C59958C1958}"/>
              </a:ext>
            </a:extLst>
          </p:cNvPr>
          <p:cNvSpPr/>
          <p:nvPr/>
        </p:nvSpPr>
        <p:spPr>
          <a:xfrm>
            <a:off x="361984" y="4366585"/>
            <a:ext cx="1464750" cy="791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Priority intervention Domains</a:t>
            </a:r>
          </a:p>
        </p:txBody>
      </p:sp>
      <p:sp>
        <p:nvSpPr>
          <p:cNvPr id="37" name="Rounded Rectangle 29">
            <a:extLst>
              <a:ext uri="{FF2B5EF4-FFF2-40B4-BE49-F238E27FC236}">
                <a16:creationId xmlns:a16="http://schemas.microsoft.com/office/drawing/2014/main" id="{AE67CF8C-DA45-614C-9173-A3E1A58DD1AE}"/>
              </a:ext>
            </a:extLst>
          </p:cNvPr>
          <p:cNvSpPr/>
          <p:nvPr/>
        </p:nvSpPr>
        <p:spPr>
          <a:xfrm>
            <a:off x="352577" y="5283947"/>
            <a:ext cx="150706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Activity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Pillars</a:t>
            </a:r>
          </a:p>
        </p:txBody>
      </p:sp>
    </p:spTree>
    <p:extLst>
      <p:ext uri="{BB962C8B-B14F-4D97-AF65-F5344CB8AC3E}">
        <p14:creationId xmlns:p14="http://schemas.microsoft.com/office/powerpoint/2010/main" val="19631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B2DAC86-AB93-8A4D-B931-844321764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65" y="1461799"/>
            <a:ext cx="7544621" cy="5284956"/>
          </a:xfrm>
          <a:prstGeom prst="rect">
            <a:avLst/>
          </a:prstGeom>
          <a:noFill/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12A9EEF-F032-9124-87BD-3660847C69F9}"/>
              </a:ext>
            </a:extLst>
          </p:cNvPr>
          <p:cNvSpPr txBox="1">
            <a:spLocks/>
          </p:cNvSpPr>
          <p:nvPr/>
        </p:nvSpPr>
        <p:spPr>
          <a:xfrm>
            <a:off x="699075" y="287426"/>
            <a:ext cx="10650752" cy="104305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Number of technologies or innovations developed through the WAAPP </a:t>
            </a:r>
            <a:r>
              <a:rPr lang="en-US" sz="36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programme</a:t>
            </a: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9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8072F99-4DFC-4EE3-A55C-0C742EFA2B2A}"/>
              </a:ext>
            </a:extLst>
          </p:cNvPr>
          <p:cNvGrpSpPr/>
          <p:nvPr/>
        </p:nvGrpSpPr>
        <p:grpSpPr>
          <a:xfrm>
            <a:off x="5228492" y="1512277"/>
            <a:ext cx="6748010" cy="5163940"/>
            <a:chOff x="3283703" y="1174478"/>
            <a:chExt cx="5793956" cy="4098800"/>
          </a:xfrm>
        </p:grpSpPr>
        <p:pic>
          <p:nvPicPr>
            <p:cNvPr id="18435" name="Imag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3703" y="1174478"/>
              <a:ext cx="5793956" cy="3771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Ellipse 17"/>
            <p:cNvSpPr/>
            <p:nvPr/>
          </p:nvSpPr>
          <p:spPr bwMode="auto">
            <a:xfrm>
              <a:off x="6615446" y="3667125"/>
              <a:ext cx="871538" cy="856059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50" b="1" dirty="0"/>
            </a:p>
          </p:txBody>
        </p:sp>
        <p:sp>
          <p:nvSpPr>
            <p:cNvPr id="107" name="Ellipse 19"/>
            <p:cNvSpPr/>
            <p:nvPr/>
          </p:nvSpPr>
          <p:spPr bwMode="auto">
            <a:xfrm>
              <a:off x="3291392" y="2183607"/>
              <a:ext cx="976382" cy="940424"/>
            </a:xfrm>
            <a:prstGeom prst="ellipse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rPr>
                <a:t>1</a:t>
              </a:r>
            </a:p>
          </p:txBody>
        </p:sp>
        <p:sp>
          <p:nvSpPr>
            <p:cNvPr id="108" name="Ellipse 32"/>
            <p:cNvSpPr/>
            <p:nvPr/>
          </p:nvSpPr>
          <p:spPr bwMode="auto">
            <a:xfrm>
              <a:off x="3436477" y="4056460"/>
              <a:ext cx="957263" cy="889397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50" b="1" dirty="0"/>
            </a:p>
          </p:txBody>
        </p:sp>
        <p:sp>
          <p:nvSpPr>
            <p:cNvPr id="110" name="Ellipse 34"/>
            <p:cNvSpPr/>
            <p:nvPr/>
          </p:nvSpPr>
          <p:spPr bwMode="auto">
            <a:xfrm>
              <a:off x="7595331" y="3518297"/>
              <a:ext cx="1077515" cy="1016794"/>
            </a:xfrm>
            <a:prstGeom prst="ellipse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50" b="1" dirty="0"/>
            </a:p>
          </p:txBody>
        </p:sp>
        <p:sp>
          <p:nvSpPr>
            <p:cNvPr id="117" name="Ellipse 19"/>
            <p:cNvSpPr/>
            <p:nvPr/>
          </p:nvSpPr>
          <p:spPr bwMode="auto">
            <a:xfrm>
              <a:off x="5516499" y="1910953"/>
              <a:ext cx="989409" cy="1000125"/>
            </a:xfrm>
            <a:prstGeom prst="ellipse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50" b="1" dirty="0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118" name="Ellipse 19"/>
            <p:cNvSpPr/>
            <p:nvPr/>
          </p:nvSpPr>
          <p:spPr bwMode="auto">
            <a:xfrm>
              <a:off x="4676683" y="4332684"/>
              <a:ext cx="962025" cy="940594"/>
            </a:xfrm>
            <a:prstGeom prst="ellipse">
              <a:avLst/>
            </a:prstGeom>
            <a:blipFill dpi="0"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50" b="1" dirty="0"/>
            </a:p>
          </p:txBody>
        </p:sp>
        <p:sp>
          <p:nvSpPr>
            <p:cNvPr id="34" name="Ellipse 17"/>
            <p:cNvSpPr/>
            <p:nvPr/>
          </p:nvSpPr>
          <p:spPr bwMode="auto">
            <a:xfrm>
              <a:off x="5696283" y="4358878"/>
              <a:ext cx="842963" cy="888206"/>
            </a:xfrm>
            <a:prstGeom prst="ellipse">
              <a:avLst/>
            </a:prstGeom>
            <a:blipFill dpi="0"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50" b="1" dirty="0"/>
            </a:p>
          </p:txBody>
        </p:sp>
        <p:sp>
          <p:nvSpPr>
            <p:cNvPr id="35" name="Ellipse 21"/>
            <p:cNvSpPr/>
            <p:nvPr/>
          </p:nvSpPr>
          <p:spPr bwMode="auto">
            <a:xfrm>
              <a:off x="7456027" y="2183606"/>
              <a:ext cx="1095375" cy="1032272"/>
            </a:xfrm>
            <a:prstGeom prst="ellipse">
              <a:avLst/>
            </a:prstGeom>
            <a:blipFill dpi="0"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50" b="1" dirty="0"/>
            </a:p>
          </p:txBody>
        </p:sp>
        <p:sp>
          <p:nvSpPr>
            <p:cNvPr id="36" name="Ellipse 16"/>
            <p:cNvSpPr/>
            <p:nvPr/>
          </p:nvSpPr>
          <p:spPr bwMode="auto">
            <a:xfrm>
              <a:off x="5248609" y="3002757"/>
              <a:ext cx="1021556" cy="963215"/>
            </a:xfrm>
            <a:prstGeom prst="ellipse">
              <a:avLst/>
            </a:prstGeom>
            <a:blipFill dpi="0"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50" b="1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B3F82AD-387C-42B2-8A45-BE9777C0D18D}"/>
              </a:ext>
            </a:extLst>
          </p:cNvPr>
          <p:cNvSpPr/>
          <p:nvPr/>
        </p:nvSpPr>
        <p:spPr>
          <a:xfrm>
            <a:off x="449702" y="4246404"/>
            <a:ext cx="486057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Centers of convergence of international expertise, mobility, capacity building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2340A6-5E14-4F7E-822B-A065340A9859}"/>
              </a:ext>
            </a:extLst>
          </p:cNvPr>
          <p:cNvSpPr txBox="1">
            <a:spLocks/>
          </p:cNvSpPr>
          <p:nvPr/>
        </p:nvSpPr>
        <p:spPr bwMode="auto">
          <a:xfrm>
            <a:off x="238945" y="5796519"/>
            <a:ext cx="4062202" cy="656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311275" algn="l">
              <a:defRPr/>
            </a:pPr>
            <a:endParaRPr lang="en-US" altLang="zh-TW" sz="7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5613" indent="-342900" algn="l">
              <a:buFont typeface="Wingdings" pitchFamily="2" charset="2"/>
              <a:buChar char="Ø"/>
              <a:defRPr/>
            </a:pPr>
            <a:r>
              <a:rPr lang="en-US" altLang="zh-TW" sz="18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Adapted Solutions (Tech Market)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E245BD-D9E0-8D4B-8FD5-6E32579F23EF}"/>
              </a:ext>
            </a:extLst>
          </p:cNvPr>
          <p:cNvSpPr/>
          <p:nvPr/>
        </p:nvSpPr>
        <p:spPr>
          <a:xfrm>
            <a:off x="536375" y="2310225"/>
            <a:ext cx="4401177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432FF"/>
                </a:solidFill>
              </a:rPr>
              <a:t>Regional Integration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7876A-EBAD-6C4E-84B1-82A210796D71}"/>
              </a:ext>
            </a:extLst>
          </p:cNvPr>
          <p:cNvSpPr/>
          <p:nvPr/>
        </p:nvSpPr>
        <p:spPr>
          <a:xfrm>
            <a:off x="431538" y="3257747"/>
            <a:ext cx="4801431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Pooling Resources (Human and financial) for econ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my of scale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1AE810-6981-B043-A93D-0C41C7FB654B}"/>
              </a:ext>
            </a:extLst>
          </p:cNvPr>
          <p:cNvSpPr/>
          <p:nvPr/>
        </p:nvSpPr>
        <p:spPr>
          <a:xfrm>
            <a:off x="449702" y="1403268"/>
            <a:ext cx="505614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 of 9 </a:t>
            </a:r>
            <a:r>
              <a:rPr lang="fr-F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commodity-based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centers of </a:t>
            </a:r>
            <a:r>
              <a:rPr lang="fr-F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specialization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8D653-B7F5-994A-AE76-E665D6A468FA}"/>
              </a:ext>
            </a:extLst>
          </p:cNvPr>
          <p:cNvSpPr/>
          <p:nvPr/>
        </p:nvSpPr>
        <p:spPr>
          <a:xfrm>
            <a:off x="238945" y="5222857"/>
            <a:ext cx="4860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285750">
              <a:buFont typeface="Wingdings" pitchFamily="2" charset="2"/>
              <a:buChar char="Ø"/>
              <a:defRPr/>
            </a:pPr>
            <a:r>
              <a:rPr lang="en-US" altLang="zh-TW" b="1" dirty="0">
                <a:solidFill>
                  <a:srgbClr val="0432FF"/>
                </a:solidFill>
              </a:rPr>
              <a:t>Harmonized Processes (Peer Review)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F8CCE22-0A0A-A97E-A1BC-B80928235621}"/>
              </a:ext>
            </a:extLst>
          </p:cNvPr>
          <p:cNvSpPr txBox="1">
            <a:spLocks/>
          </p:cNvSpPr>
          <p:nvPr/>
        </p:nvSpPr>
        <p:spPr>
          <a:xfrm>
            <a:off x="971593" y="55007"/>
            <a:ext cx="9439232" cy="104305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Framework of operation-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NCoS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RCoE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08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65C89C2-98D5-564B-BD4E-FC8D553C95F6}"/>
              </a:ext>
            </a:extLst>
          </p:cNvPr>
          <p:cNvSpPr txBox="1"/>
          <p:nvPr/>
        </p:nvSpPr>
        <p:spPr>
          <a:xfrm>
            <a:off x="1822073" y="3185188"/>
            <a:ext cx="427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services: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701F2F2-5FDD-FC40-9032-6058C2920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69" y="2286253"/>
            <a:ext cx="6261100" cy="3581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D8E0B20-D3ED-1C4E-8002-1246DF2F4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194" y="2728716"/>
            <a:ext cx="4749800" cy="25273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9857DB0-D364-2A43-BE93-B53B1DA85317}"/>
              </a:ext>
            </a:extLst>
          </p:cNvPr>
          <p:cNvSpPr txBox="1"/>
          <p:nvPr/>
        </p:nvSpPr>
        <p:spPr>
          <a:xfrm>
            <a:off x="3480336" y="232396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00BB53-8B5A-B44C-B5A0-D53294E87CDE}"/>
              </a:ext>
            </a:extLst>
          </p:cNvPr>
          <p:cNvSpPr txBox="1"/>
          <p:nvPr/>
        </p:nvSpPr>
        <p:spPr>
          <a:xfrm>
            <a:off x="1486211" y="4076953"/>
            <a:ext cx="11657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Center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1A31F3-6E05-714B-946F-940227E8D3CC}"/>
              </a:ext>
            </a:extLst>
          </p:cNvPr>
          <p:cNvSpPr txBox="1"/>
          <p:nvPr/>
        </p:nvSpPr>
        <p:spPr>
          <a:xfrm>
            <a:off x="368987" y="5566782"/>
            <a:ext cx="7809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Site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3A6764-C60B-B54C-9587-437407F61457}"/>
              </a:ext>
            </a:extLst>
          </p:cNvPr>
          <p:cNvSpPr txBox="1"/>
          <p:nvPr/>
        </p:nvSpPr>
        <p:spPr>
          <a:xfrm>
            <a:off x="5023666" y="4076953"/>
            <a:ext cx="11657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Center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DD479EE-7CA2-6C4C-88B5-79F914849F2B}"/>
              </a:ext>
            </a:extLst>
          </p:cNvPr>
          <p:cNvSpPr txBox="1"/>
          <p:nvPr/>
        </p:nvSpPr>
        <p:spPr>
          <a:xfrm>
            <a:off x="3125911" y="5566782"/>
            <a:ext cx="7809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Site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F92014-400C-AA40-8928-CD04E11FE087}"/>
              </a:ext>
            </a:extLst>
          </p:cNvPr>
          <p:cNvSpPr txBox="1"/>
          <p:nvPr/>
        </p:nvSpPr>
        <p:spPr>
          <a:xfrm rot="16200000">
            <a:off x="6530986" y="386600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F1C7630-1655-0141-A61D-785A2872ACDD}"/>
              </a:ext>
            </a:extLst>
          </p:cNvPr>
          <p:cNvSpPr txBox="1"/>
          <p:nvPr/>
        </p:nvSpPr>
        <p:spPr>
          <a:xfrm>
            <a:off x="7864908" y="3014601"/>
            <a:ext cx="36311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Critera</a:t>
            </a: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Partner and Site </a:t>
            </a:r>
            <a:r>
              <a:rPr lang="fr-FR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fr-FR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BE25BC9-E955-5044-9C4C-F7251EF818D8}"/>
              </a:ext>
            </a:extLst>
          </p:cNvPr>
          <p:cNvSpPr txBox="1"/>
          <p:nvPr/>
        </p:nvSpPr>
        <p:spPr>
          <a:xfrm>
            <a:off x="7869568" y="3316259"/>
            <a:ext cx="32995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 to </a:t>
            </a:r>
            <a:r>
              <a:rPr lang="fr-FR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Return on Investment and Business Plan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9A5FC73-AA09-C64A-9BB6-43E2DAF9A676}"/>
              </a:ext>
            </a:extLst>
          </p:cNvPr>
          <p:cNvSpPr txBox="1"/>
          <p:nvPr/>
        </p:nvSpPr>
        <p:spPr>
          <a:xfrm>
            <a:off x="7891791" y="3738703"/>
            <a:ext cx="1869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and Evaluation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5E50AFF-FC98-3941-9E66-672ABECAD6C9}"/>
              </a:ext>
            </a:extLst>
          </p:cNvPr>
          <p:cNvSpPr txBox="1"/>
          <p:nvPr/>
        </p:nvSpPr>
        <p:spPr>
          <a:xfrm>
            <a:off x="7884938" y="4019892"/>
            <a:ext cx="34065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</a:t>
            </a:r>
            <a:r>
              <a:rPr lang="fr-FR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(quantitative and qualitative traits - </a:t>
            </a:r>
            <a:r>
              <a:rPr lang="fr-FR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Perception)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DC0351B-4470-9549-AD00-F315C1071A66}"/>
              </a:ext>
            </a:extLst>
          </p:cNvPr>
          <p:cNvSpPr txBox="1"/>
          <p:nvPr/>
        </p:nvSpPr>
        <p:spPr>
          <a:xfrm>
            <a:off x="7891791" y="4462157"/>
            <a:ext cx="11416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fr-FR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fr-FR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6832B2D-EB0A-1546-8183-15FE36868A70}"/>
              </a:ext>
            </a:extLst>
          </p:cNvPr>
          <p:cNvSpPr txBox="1"/>
          <p:nvPr/>
        </p:nvSpPr>
        <p:spPr>
          <a:xfrm>
            <a:off x="7908269" y="4716073"/>
            <a:ext cx="8194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endParaRPr lang="fr-FR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D8D7FFD-7566-3CA5-317F-66BF06479E04}"/>
              </a:ext>
            </a:extLst>
          </p:cNvPr>
          <p:cNvSpPr txBox="1">
            <a:spLocks/>
          </p:cNvSpPr>
          <p:nvPr/>
        </p:nvSpPr>
        <p:spPr>
          <a:xfrm>
            <a:off x="3190460" y="231088"/>
            <a:ext cx="8219661" cy="104305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Scheme for Technology Dissemination</a:t>
            </a:r>
          </a:p>
        </p:txBody>
      </p:sp>
      <p:sp>
        <p:nvSpPr>
          <p:cNvPr id="2" name="ZoneTexte 7">
            <a:extLst>
              <a:ext uri="{FF2B5EF4-FFF2-40B4-BE49-F238E27FC236}">
                <a16:creationId xmlns:a16="http://schemas.microsoft.com/office/drawing/2014/main" id="{0327F503-DB28-F850-9D62-9BDDAB0EE351}"/>
              </a:ext>
            </a:extLst>
          </p:cNvPr>
          <p:cNvSpPr txBox="1"/>
          <p:nvPr/>
        </p:nvSpPr>
        <p:spPr>
          <a:xfrm>
            <a:off x="1512372" y="1743886"/>
            <a:ext cx="48933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NARS Agriculture </a:t>
            </a:r>
            <a:r>
              <a:rPr lang="fr-F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Park</a:t>
            </a:r>
          </a:p>
        </p:txBody>
      </p:sp>
      <p:sp>
        <p:nvSpPr>
          <p:cNvPr id="4" name="ZoneTexte 7">
            <a:extLst>
              <a:ext uri="{FF2B5EF4-FFF2-40B4-BE49-F238E27FC236}">
                <a16:creationId xmlns:a16="http://schemas.microsoft.com/office/drawing/2014/main" id="{7EB9AB48-403C-B8A7-F377-6E282CDD93F7}"/>
              </a:ext>
            </a:extLst>
          </p:cNvPr>
          <p:cNvSpPr txBox="1"/>
          <p:nvPr/>
        </p:nvSpPr>
        <p:spPr>
          <a:xfrm>
            <a:off x="1486211" y="4959958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CBO &amp; CBES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B3158-EE16-63D1-4357-69E33BA82EA6}"/>
              </a:ext>
            </a:extLst>
          </p:cNvPr>
          <p:cNvSpPr txBox="1"/>
          <p:nvPr/>
        </p:nvSpPr>
        <p:spPr>
          <a:xfrm>
            <a:off x="5398013" y="2323961"/>
            <a:ext cx="80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RLF</a:t>
            </a:r>
          </a:p>
          <a:p>
            <a:r>
              <a:rPr lang="en-US" b="1" dirty="0"/>
              <a:t>MITA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0E0D9-3FF8-A849-31D5-E1FE20F803BC}"/>
              </a:ext>
            </a:extLst>
          </p:cNvPr>
          <p:cNvSpPr txBox="1"/>
          <p:nvPr/>
        </p:nvSpPr>
        <p:spPr>
          <a:xfrm>
            <a:off x="3298371" y="4505080"/>
            <a:ext cx="295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 of communication tools, materials and approaches</a:t>
            </a:r>
          </a:p>
        </p:txBody>
      </p:sp>
    </p:spTree>
    <p:extLst>
      <p:ext uri="{BB962C8B-B14F-4D97-AF65-F5344CB8AC3E}">
        <p14:creationId xmlns:p14="http://schemas.microsoft.com/office/powerpoint/2010/main" val="162990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530</Words>
  <Application>Microsoft Office PowerPoint</Application>
  <PresentationFormat>Grand écran</PresentationFormat>
  <Paragraphs>109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Amasis MT Pro Black</vt:lpstr>
      <vt:lpstr>Arial</vt:lpstr>
      <vt:lpstr>Calibri</vt:lpstr>
      <vt:lpstr>Calibri Light</vt:lpstr>
      <vt:lpstr>DINPro</vt:lpstr>
      <vt:lpstr>Gill Sans MT</vt:lpstr>
      <vt:lpstr>Trebuchet MS</vt:lpstr>
      <vt:lpstr>Wingdings</vt:lpstr>
      <vt:lpstr>Wingdings 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Jimmy Glorial MANDABRANDJA</dc:creator>
  <cp:lastModifiedBy>Dr Alioune  FALL (CORAF)</cp:lastModifiedBy>
  <cp:revision>34</cp:revision>
  <cp:lastPrinted>2024-05-30T11:51:29Z</cp:lastPrinted>
  <dcterms:created xsi:type="dcterms:W3CDTF">2020-07-29T13:23:16Z</dcterms:created>
  <dcterms:modified xsi:type="dcterms:W3CDTF">2024-05-30T11:52:35Z</dcterms:modified>
</cp:coreProperties>
</file>