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60" r:id="rId5"/>
    <p:sldId id="258" r:id="rId6"/>
    <p:sldId id="257" r:id="rId7"/>
    <p:sldId id="259"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79"/>
    <p:restoredTop sz="94648"/>
  </p:normalViewPr>
  <p:slideViewPr>
    <p:cSldViewPr snapToGrid="0">
      <p:cViewPr>
        <p:scale>
          <a:sx n="92" d="100"/>
          <a:sy n="92" d="100"/>
        </p:scale>
        <p:origin x="-264" y="7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50D413-B598-7EFA-C6C2-A19941BC9BF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854EFD1F-472C-16F6-2D10-08146B4766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AD446FBE-79BA-3E52-146D-63EE884ADB55}"/>
              </a:ext>
            </a:extLst>
          </p:cNvPr>
          <p:cNvSpPr>
            <a:spLocks noGrp="1"/>
          </p:cNvSpPr>
          <p:nvPr>
            <p:ph type="dt" sz="half" idx="10"/>
          </p:nvPr>
        </p:nvSpPr>
        <p:spPr/>
        <p:txBody>
          <a:bodyPr/>
          <a:lstStyle/>
          <a:p>
            <a:fld id="{D508B4C4-DB32-904C-8732-EED1734BB627}" type="datetimeFigureOut">
              <a:rPr lang="es-ES" smtClean="0"/>
              <a:t>1/6/24</a:t>
            </a:fld>
            <a:endParaRPr lang="es-ES"/>
          </a:p>
        </p:txBody>
      </p:sp>
      <p:sp>
        <p:nvSpPr>
          <p:cNvPr id="5" name="Marcador de pie de página 4">
            <a:extLst>
              <a:ext uri="{FF2B5EF4-FFF2-40B4-BE49-F238E27FC236}">
                <a16:creationId xmlns:a16="http://schemas.microsoft.com/office/drawing/2014/main" id="{7F4CE230-A50F-21F8-0195-1328D619D94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3EB1051-E293-0123-4566-7CD34217206D}"/>
              </a:ext>
            </a:extLst>
          </p:cNvPr>
          <p:cNvSpPr>
            <a:spLocks noGrp="1"/>
          </p:cNvSpPr>
          <p:nvPr>
            <p:ph type="sldNum" sz="quarter" idx="12"/>
          </p:nvPr>
        </p:nvSpPr>
        <p:spPr/>
        <p:txBody>
          <a:bodyPr/>
          <a:lstStyle/>
          <a:p>
            <a:fld id="{B9505C57-8A90-D040-A822-72984103765E}" type="slidenum">
              <a:rPr lang="es-ES" smtClean="0"/>
              <a:t>‹Nº›</a:t>
            </a:fld>
            <a:endParaRPr lang="es-ES"/>
          </a:p>
        </p:txBody>
      </p:sp>
    </p:spTree>
    <p:extLst>
      <p:ext uri="{BB962C8B-B14F-4D97-AF65-F5344CB8AC3E}">
        <p14:creationId xmlns:p14="http://schemas.microsoft.com/office/powerpoint/2010/main" val="132648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D0F2A7-0C11-CA25-1CA6-22AE2FA11F28}"/>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26814969-1926-DB07-EA63-958BCF38723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0D0070E-BAE9-D137-CC2D-FF9F8676E11F}"/>
              </a:ext>
            </a:extLst>
          </p:cNvPr>
          <p:cNvSpPr>
            <a:spLocks noGrp="1"/>
          </p:cNvSpPr>
          <p:nvPr>
            <p:ph type="dt" sz="half" idx="10"/>
          </p:nvPr>
        </p:nvSpPr>
        <p:spPr/>
        <p:txBody>
          <a:bodyPr/>
          <a:lstStyle/>
          <a:p>
            <a:fld id="{D508B4C4-DB32-904C-8732-EED1734BB627}" type="datetimeFigureOut">
              <a:rPr lang="es-ES" smtClean="0"/>
              <a:t>1/6/24</a:t>
            </a:fld>
            <a:endParaRPr lang="es-ES"/>
          </a:p>
        </p:txBody>
      </p:sp>
      <p:sp>
        <p:nvSpPr>
          <p:cNvPr id="5" name="Marcador de pie de página 4">
            <a:extLst>
              <a:ext uri="{FF2B5EF4-FFF2-40B4-BE49-F238E27FC236}">
                <a16:creationId xmlns:a16="http://schemas.microsoft.com/office/drawing/2014/main" id="{88291B76-D580-DE89-2ED6-543E174F5A1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B1F2E1F0-961F-8C0F-1A36-38B41EE2512E}"/>
              </a:ext>
            </a:extLst>
          </p:cNvPr>
          <p:cNvSpPr>
            <a:spLocks noGrp="1"/>
          </p:cNvSpPr>
          <p:nvPr>
            <p:ph type="sldNum" sz="quarter" idx="12"/>
          </p:nvPr>
        </p:nvSpPr>
        <p:spPr/>
        <p:txBody>
          <a:bodyPr/>
          <a:lstStyle/>
          <a:p>
            <a:fld id="{B9505C57-8A90-D040-A822-72984103765E}" type="slidenum">
              <a:rPr lang="es-ES" smtClean="0"/>
              <a:t>‹Nº›</a:t>
            </a:fld>
            <a:endParaRPr lang="es-ES"/>
          </a:p>
        </p:txBody>
      </p:sp>
    </p:spTree>
    <p:extLst>
      <p:ext uri="{BB962C8B-B14F-4D97-AF65-F5344CB8AC3E}">
        <p14:creationId xmlns:p14="http://schemas.microsoft.com/office/powerpoint/2010/main" val="4113209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8275EC0-2043-ED63-C1B3-E83D2BFFC1D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29D8FF2A-7A87-D3A2-2AFC-AFE73E4877F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641E205-027F-F716-29DB-D27728292927}"/>
              </a:ext>
            </a:extLst>
          </p:cNvPr>
          <p:cNvSpPr>
            <a:spLocks noGrp="1"/>
          </p:cNvSpPr>
          <p:nvPr>
            <p:ph type="dt" sz="half" idx="10"/>
          </p:nvPr>
        </p:nvSpPr>
        <p:spPr/>
        <p:txBody>
          <a:bodyPr/>
          <a:lstStyle/>
          <a:p>
            <a:fld id="{D508B4C4-DB32-904C-8732-EED1734BB627}" type="datetimeFigureOut">
              <a:rPr lang="es-ES" smtClean="0"/>
              <a:t>1/6/24</a:t>
            </a:fld>
            <a:endParaRPr lang="es-ES"/>
          </a:p>
        </p:txBody>
      </p:sp>
      <p:sp>
        <p:nvSpPr>
          <p:cNvPr id="5" name="Marcador de pie de página 4">
            <a:extLst>
              <a:ext uri="{FF2B5EF4-FFF2-40B4-BE49-F238E27FC236}">
                <a16:creationId xmlns:a16="http://schemas.microsoft.com/office/drawing/2014/main" id="{35D67657-966F-F15E-4F2B-572E92CFC8B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48824C6-7C16-9DD5-60AD-3173885E5CF7}"/>
              </a:ext>
            </a:extLst>
          </p:cNvPr>
          <p:cNvSpPr>
            <a:spLocks noGrp="1"/>
          </p:cNvSpPr>
          <p:nvPr>
            <p:ph type="sldNum" sz="quarter" idx="12"/>
          </p:nvPr>
        </p:nvSpPr>
        <p:spPr/>
        <p:txBody>
          <a:bodyPr/>
          <a:lstStyle/>
          <a:p>
            <a:fld id="{B9505C57-8A90-D040-A822-72984103765E}" type="slidenum">
              <a:rPr lang="es-ES" smtClean="0"/>
              <a:t>‹Nº›</a:t>
            </a:fld>
            <a:endParaRPr lang="es-ES"/>
          </a:p>
        </p:txBody>
      </p:sp>
    </p:spTree>
    <p:extLst>
      <p:ext uri="{BB962C8B-B14F-4D97-AF65-F5344CB8AC3E}">
        <p14:creationId xmlns:p14="http://schemas.microsoft.com/office/powerpoint/2010/main" val="2207384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7F1F53-DC2B-9100-76B7-E8CA750B88E5}"/>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0033395-D22D-D5FA-F08F-C66F4A55CA6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B2C506E-AE0E-C3A0-EF69-1FAD441DDB79}"/>
              </a:ext>
            </a:extLst>
          </p:cNvPr>
          <p:cNvSpPr>
            <a:spLocks noGrp="1"/>
          </p:cNvSpPr>
          <p:nvPr>
            <p:ph type="dt" sz="half" idx="10"/>
          </p:nvPr>
        </p:nvSpPr>
        <p:spPr/>
        <p:txBody>
          <a:bodyPr/>
          <a:lstStyle/>
          <a:p>
            <a:fld id="{D508B4C4-DB32-904C-8732-EED1734BB627}" type="datetimeFigureOut">
              <a:rPr lang="es-ES" smtClean="0"/>
              <a:t>1/6/24</a:t>
            </a:fld>
            <a:endParaRPr lang="es-ES"/>
          </a:p>
        </p:txBody>
      </p:sp>
      <p:sp>
        <p:nvSpPr>
          <p:cNvPr id="5" name="Marcador de pie de página 4">
            <a:extLst>
              <a:ext uri="{FF2B5EF4-FFF2-40B4-BE49-F238E27FC236}">
                <a16:creationId xmlns:a16="http://schemas.microsoft.com/office/drawing/2014/main" id="{A817D484-BBFB-88DF-B579-29E249BCCF6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5DFE376-0DB8-D07C-E0C3-8D1040758AE5}"/>
              </a:ext>
            </a:extLst>
          </p:cNvPr>
          <p:cNvSpPr>
            <a:spLocks noGrp="1"/>
          </p:cNvSpPr>
          <p:nvPr>
            <p:ph type="sldNum" sz="quarter" idx="12"/>
          </p:nvPr>
        </p:nvSpPr>
        <p:spPr/>
        <p:txBody>
          <a:bodyPr/>
          <a:lstStyle/>
          <a:p>
            <a:fld id="{B9505C57-8A90-D040-A822-72984103765E}" type="slidenum">
              <a:rPr lang="es-ES" smtClean="0"/>
              <a:t>‹Nº›</a:t>
            </a:fld>
            <a:endParaRPr lang="es-ES"/>
          </a:p>
        </p:txBody>
      </p:sp>
    </p:spTree>
    <p:extLst>
      <p:ext uri="{BB962C8B-B14F-4D97-AF65-F5344CB8AC3E}">
        <p14:creationId xmlns:p14="http://schemas.microsoft.com/office/powerpoint/2010/main" val="2370126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3D2D26-015A-3400-C89E-ABCBC60E992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411BBF48-F12F-A32C-F25E-DB368FCFFA6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0AD83F0-AEE4-B3C6-07F1-CBE6BC92AD96}"/>
              </a:ext>
            </a:extLst>
          </p:cNvPr>
          <p:cNvSpPr>
            <a:spLocks noGrp="1"/>
          </p:cNvSpPr>
          <p:nvPr>
            <p:ph type="dt" sz="half" idx="10"/>
          </p:nvPr>
        </p:nvSpPr>
        <p:spPr/>
        <p:txBody>
          <a:bodyPr/>
          <a:lstStyle/>
          <a:p>
            <a:fld id="{D508B4C4-DB32-904C-8732-EED1734BB627}" type="datetimeFigureOut">
              <a:rPr lang="es-ES" smtClean="0"/>
              <a:t>1/6/24</a:t>
            </a:fld>
            <a:endParaRPr lang="es-ES"/>
          </a:p>
        </p:txBody>
      </p:sp>
      <p:sp>
        <p:nvSpPr>
          <p:cNvPr id="5" name="Marcador de pie de página 4">
            <a:extLst>
              <a:ext uri="{FF2B5EF4-FFF2-40B4-BE49-F238E27FC236}">
                <a16:creationId xmlns:a16="http://schemas.microsoft.com/office/drawing/2014/main" id="{956F4318-97E5-8F33-1432-FFAA8555629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057953C-D9E6-DEB8-C014-21BABF4E29A4}"/>
              </a:ext>
            </a:extLst>
          </p:cNvPr>
          <p:cNvSpPr>
            <a:spLocks noGrp="1"/>
          </p:cNvSpPr>
          <p:nvPr>
            <p:ph type="sldNum" sz="quarter" idx="12"/>
          </p:nvPr>
        </p:nvSpPr>
        <p:spPr/>
        <p:txBody>
          <a:bodyPr/>
          <a:lstStyle/>
          <a:p>
            <a:fld id="{B9505C57-8A90-D040-A822-72984103765E}" type="slidenum">
              <a:rPr lang="es-ES" smtClean="0"/>
              <a:t>‹Nº›</a:t>
            </a:fld>
            <a:endParaRPr lang="es-ES"/>
          </a:p>
        </p:txBody>
      </p:sp>
    </p:spTree>
    <p:extLst>
      <p:ext uri="{BB962C8B-B14F-4D97-AF65-F5344CB8AC3E}">
        <p14:creationId xmlns:p14="http://schemas.microsoft.com/office/powerpoint/2010/main" val="4212755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A555B6-5C1D-434F-197F-E47AE2AE489A}"/>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90FC81D-3E78-0397-BACE-30F01410734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48D7B6B4-36C0-7510-90FD-E44D258FA02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093E40E9-FB62-EA28-FD06-A5C24603B9B7}"/>
              </a:ext>
            </a:extLst>
          </p:cNvPr>
          <p:cNvSpPr>
            <a:spLocks noGrp="1"/>
          </p:cNvSpPr>
          <p:nvPr>
            <p:ph type="dt" sz="half" idx="10"/>
          </p:nvPr>
        </p:nvSpPr>
        <p:spPr/>
        <p:txBody>
          <a:bodyPr/>
          <a:lstStyle/>
          <a:p>
            <a:fld id="{D508B4C4-DB32-904C-8732-EED1734BB627}" type="datetimeFigureOut">
              <a:rPr lang="es-ES" smtClean="0"/>
              <a:t>1/6/24</a:t>
            </a:fld>
            <a:endParaRPr lang="es-ES"/>
          </a:p>
        </p:txBody>
      </p:sp>
      <p:sp>
        <p:nvSpPr>
          <p:cNvPr id="6" name="Marcador de pie de página 5">
            <a:extLst>
              <a:ext uri="{FF2B5EF4-FFF2-40B4-BE49-F238E27FC236}">
                <a16:creationId xmlns:a16="http://schemas.microsoft.com/office/drawing/2014/main" id="{2D5238C5-29AF-14DC-EC39-506F825B9B71}"/>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E561EEDD-3998-F70B-BF9D-F9B0D76739F3}"/>
              </a:ext>
            </a:extLst>
          </p:cNvPr>
          <p:cNvSpPr>
            <a:spLocks noGrp="1"/>
          </p:cNvSpPr>
          <p:nvPr>
            <p:ph type="sldNum" sz="quarter" idx="12"/>
          </p:nvPr>
        </p:nvSpPr>
        <p:spPr/>
        <p:txBody>
          <a:bodyPr/>
          <a:lstStyle/>
          <a:p>
            <a:fld id="{B9505C57-8A90-D040-A822-72984103765E}" type="slidenum">
              <a:rPr lang="es-ES" smtClean="0"/>
              <a:t>‹Nº›</a:t>
            </a:fld>
            <a:endParaRPr lang="es-ES"/>
          </a:p>
        </p:txBody>
      </p:sp>
    </p:spTree>
    <p:extLst>
      <p:ext uri="{BB962C8B-B14F-4D97-AF65-F5344CB8AC3E}">
        <p14:creationId xmlns:p14="http://schemas.microsoft.com/office/powerpoint/2010/main" val="1348540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37651B-CB2D-F9CE-F589-8C006952DBBC}"/>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7EE6B0D4-67C7-3F2D-1EAB-3D881EB424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75F3381-56D2-7A46-4AF7-CA28BC9AD9B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4407D1DE-EACE-2EF6-A6E1-5C05917033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68972B2-4B62-440E-6BED-AF4C0321BA7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60661196-B343-CEA3-3D8A-1565FA91147B}"/>
              </a:ext>
            </a:extLst>
          </p:cNvPr>
          <p:cNvSpPr>
            <a:spLocks noGrp="1"/>
          </p:cNvSpPr>
          <p:nvPr>
            <p:ph type="dt" sz="half" idx="10"/>
          </p:nvPr>
        </p:nvSpPr>
        <p:spPr/>
        <p:txBody>
          <a:bodyPr/>
          <a:lstStyle/>
          <a:p>
            <a:fld id="{D508B4C4-DB32-904C-8732-EED1734BB627}" type="datetimeFigureOut">
              <a:rPr lang="es-ES" smtClean="0"/>
              <a:t>1/6/24</a:t>
            </a:fld>
            <a:endParaRPr lang="es-ES"/>
          </a:p>
        </p:txBody>
      </p:sp>
      <p:sp>
        <p:nvSpPr>
          <p:cNvPr id="8" name="Marcador de pie de página 7">
            <a:extLst>
              <a:ext uri="{FF2B5EF4-FFF2-40B4-BE49-F238E27FC236}">
                <a16:creationId xmlns:a16="http://schemas.microsoft.com/office/drawing/2014/main" id="{165EC78A-F631-5F14-9339-FB737A3400BA}"/>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EFD159CA-2C25-2AAD-737E-A8C7F949D508}"/>
              </a:ext>
            </a:extLst>
          </p:cNvPr>
          <p:cNvSpPr>
            <a:spLocks noGrp="1"/>
          </p:cNvSpPr>
          <p:nvPr>
            <p:ph type="sldNum" sz="quarter" idx="12"/>
          </p:nvPr>
        </p:nvSpPr>
        <p:spPr/>
        <p:txBody>
          <a:bodyPr/>
          <a:lstStyle/>
          <a:p>
            <a:fld id="{B9505C57-8A90-D040-A822-72984103765E}" type="slidenum">
              <a:rPr lang="es-ES" smtClean="0"/>
              <a:t>‹Nº›</a:t>
            </a:fld>
            <a:endParaRPr lang="es-ES"/>
          </a:p>
        </p:txBody>
      </p:sp>
    </p:spTree>
    <p:extLst>
      <p:ext uri="{BB962C8B-B14F-4D97-AF65-F5344CB8AC3E}">
        <p14:creationId xmlns:p14="http://schemas.microsoft.com/office/powerpoint/2010/main" val="3503281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05CA08-47D8-A0FE-7400-AEB9609CDAA8}"/>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55721A49-9D13-55BA-E31D-4310C482B16C}"/>
              </a:ext>
            </a:extLst>
          </p:cNvPr>
          <p:cNvSpPr>
            <a:spLocks noGrp="1"/>
          </p:cNvSpPr>
          <p:nvPr>
            <p:ph type="dt" sz="half" idx="10"/>
          </p:nvPr>
        </p:nvSpPr>
        <p:spPr/>
        <p:txBody>
          <a:bodyPr/>
          <a:lstStyle/>
          <a:p>
            <a:fld id="{D508B4C4-DB32-904C-8732-EED1734BB627}" type="datetimeFigureOut">
              <a:rPr lang="es-ES" smtClean="0"/>
              <a:t>1/6/24</a:t>
            </a:fld>
            <a:endParaRPr lang="es-ES"/>
          </a:p>
        </p:txBody>
      </p:sp>
      <p:sp>
        <p:nvSpPr>
          <p:cNvPr id="4" name="Marcador de pie de página 3">
            <a:extLst>
              <a:ext uri="{FF2B5EF4-FFF2-40B4-BE49-F238E27FC236}">
                <a16:creationId xmlns:a16="http://schemas.microsoft.com/office/drawing/2014/main" id="{8D48CFC5-1602-6405-6D8A-945C41467ADA}"/>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47D0B34C-9FCF-4184-0F09-A0603A195747}"/>
              </a:ext>
            </a:extLst>
          </p:cNvPr>
          <p:cNvSpPr>
            <a:spLocks noGrp="1"/>
          </p:cNvSpPr>
          <p:nvPr>
            <p:ph type="sldNum" sz="quarter" idx="12"/>
          </p:nvPr>
        </p:nvSpPr>
        <p:spPr/>
        <p:txBody>
          <a:bodyPr/>
          <a:lstStyle/>
          <a:p>
            <a:fld id="{B9505C57-8A90-D040-A822-72984103765E}" type="slidenum">
              <a:rPr lang="es-ES" smtClean="0"/>
              <a:t>‹Nº›</a:t>
            </a:fld>
            <a:endParaRPr lang="es-ES"/>
          </a:p>
        </p:txBody>
      </p:sp>
    </p:spTree>
    <p:extLst>
      <p:ext uri="{BB962C8B-B14F-4D97-AF65-F5344CB8AC3E}">
        <p14:creationId xmlns:p14="http://schemas.microsoft.com/office/powerpoint/2010/main" val="1279127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04836E3-632A-7918-6F39-0FCCBC164A26}"/>
              </a:ext>
            </a:extLst>
          </p:cNvPr>
          <p:cNvSpPr>
            <a:spLocks noGrp="1"/>
          </p:cNvSpPr>
          <p:nvPr>
            <p:ph type="dt" sz="half" idx="10"/>
          </p:nvPr>
        </p:nvSpPr>
        <p:spPr/>
        <p:txBody>
          <a:bodyPr/>
          <a:lstStyle/>
          <a:p>
            <a:fld id="{D508B4C4-DB32-904C-8732-EED1734BB627}" type="datetimeFigureOut">
              <a:rPr lang="es-ES" smtClean="0"/>
              <a:t>1/6/24</a:t>
            </a:fld>
            <a:endParaRPr lang="es-ES"/>
          </a:p>
        </p:txBody>
      </p:sp>
      <p:sp>
        <p:nvSpPr>
          <p:cNvPr id="3" name="Marcador de pie de página 2">
            <a:extLst>
              <a:ext uri="{FF2B5EF4-FFF2-40B4-BE49-F238E27FC236}">
                <a16:creationId xmlns:a16="http://schemas.microsoft.com/office/drawing/2014/main" id="{95C98A87-2CCD-4720-2BE6-0FCADC91A75D}"/>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63C0B400-D98D-9727-ABC8-CC95313DF68A}"/>
              </a:ext>
            </a:extLst>
          </p:cNvPr>
          <p:cNvSpPr>
            <a:spLocks noGrp="1"/>
          </p:cNvSpPr>
          <p:nvPr>
            <p:ph type="sldNum" sz="quarter" idx="12"/>
          </p:nvPr>
        </p:nvSpPr>
        <p:spPr/>
        <p:txBody>
          <a:bodyPr/>
          <a:lstStyle/>
          <a:p>
            <a:fld id="{B9505C57-8A90-D040-A822-72984103765E}" type="slidenum">
              <a:rPr lang="es-ES" smtClean="0"/>
              <a:t>‹Nº›</a:t>
            </a:fld>
            <a:endParaRPr lang="es-ES"/>
          </a:p>
        </p:txBody>
      </p:sp>
    </p:spTree>
    <p:extLst>
      <p:ext uri="{BB962C8B-B14F-4D97-AF65-F5344CB8AC3E}">
        <p14:creationId xmlns:p14="http://schemas.microsoft.com/office/powerpoint/2010/main" val="871732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2D22A1-0D61-B0B1-0D34-226A98BD283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8408FA74-4949-3D66-616D-DA584805B9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255C16C3-31E5-FF1A-88BA-0F7C5AE55B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629F645-7831-E778-E9F1-EF486CF1D5AD}"/>
              </a:ext>
            </a:extLst>
          </p:cNvPr>
          <p:cNvSpPr>
            <a:spLocks noGrp="1"/>
          </p:cNvSpPr>
          <p:nvPr>
            <p:ph type="dt" sz="half" idx="10"/>
          </p:nvPr>
        </p:nvSpPr>
        <p:spPr/>
        <p:txBody>
          <a:bodyPr/>
          <a:lstStyle/>
          <a:p>
            <a:fld id="{D508B4C4-DB32-904C-8732-EED1734BB627}" type="datetimeFigureOut">
              <a:rPr lang="es-ES" smtClean="0"/>
              <a:t>1/6/24</a:t>
            </a:fld>
            <a:endParaRPr lang="es-ES"/>
          </a:p>
        </p:txBody>
      </p:sp>
      <p:sp>
        <p:nvSpPr>
          <p:cNvPr id="6" name="Marcador de pie de página 5">
            <a:extLst>
              <a:ext uri="{FF2B5EF4-FFF2-40B4-BE49-F238E27FC236}">
                <a16:creationId xmlns:a16="http://schemas.microsoft.com/office/drawing/2014/main" id="{B3DD64FA-DCAD-F418-7E7F-ECC8037CAC4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7D0BD3C9-3F8C-57F9-ECEF-2119EE063853}"/>
              </a:ext>
            </a:extLst>
          </p:cNvPr>
          <p:cNvSpPr>
            <a:spLocks noGrp="1"/>
          </p:cNvSpPr>
          <p:nvPr>
            <p:ph type="sldNum" sz="quarter" idx="12"/>
          </p:nvPr>
        </p:nvSpPr>
        <p:spPr/>
        <p:txBody>
          <a:bodyPr/>
          <a:lstStyle/>
          <a:p>
            <a:fld id="{B9505C57-8A90-D040-A822-72984103765E}" type="slidenum">
              <a:rPr lang="es-ES" smtClean="0"/>
              <a:t>‹Nº›</a:t>
            </a:fld>
            <a:endParaRPr lang="es-ES"/>
          </a:p>
        </p:txBody>
      </p:sp>
    </p:spTree>
    <p:extLst>
      <p:ext uri="{BB962C8B-B14F-4D97-AF65-F5344CB8AC3E}">
        <p14:creationId xmlns:p14="http://schemas.microsoft.com/office/powerpoint/2010/main" val="2269296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00A2A0-7623-94F4-E7AD-C9C1353A4A4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2D3F5DFE-8486-A417-38E0-71487B67E1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F9BF6E56-C925-EAB5-1025-5028D0BA68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48AD102-EDFC-9F7E-206C-837195EE3E34}"/>
              </a:ext>
            </a:extLst>
          </p:cNvPr>
          <p:cNvSpPr>
            <a:spLocks noGrp="1"/>
          </p:cNvSpPr>
          <p:nvPr>
            <p:ph type="dt" sz="half" idx="10"/>
          </p:nvPr>
        </p:nvSpPr>
        <p:spPr/>
        <p:txBody>
          <a:bodyPr/>
          <a:lstStyle/>
          <a:p>
            <a:fld id="{D508B4C4-DB32-904C-8732-EED1734BB627}" type="datetimeFigureOut">
              <a:rPr lang="es-ES" smtClean="0"/>
              <a:t>1/6/24</a:t>
            </a:fld>
            <a:endParaRPr lang="es-ES"/>
          </a:p>
        </p:txBody>
      </p:sp>
      <p:sp>
        <p:nvSpPr>
          <p:cNvPr id="6" name="Marcador de pie de página 5">
            <a:extLst>
              <a:ext uri="{FF2B5EF4-FFF2-40B4-BE49-F238E27FC236}">
                <a16:creationId xmlns:a16="http://schemas.microsoft.com/office/drawing/2014/main" id="{AD19DD84-C812-3D37-9AF2-7F12BAF8F035}"/>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2E2328A9-8875-8681-E7D2-552AF4DCE6CB}"/>
              </a:ext>
            </a:extLst>
          </p:cNvPr>
          <p:cNvSpPr>
            <a:spLocks noGrp="1"/>
          </p:cNvSpPr>
          <p:nvPr>
            <p:ph type="sldNum" sz="quarter" idx="12"/>
          </p:nvPr>
        </p:nvSpPr>
        <p:spPr/>
        <p:txBody>
          <a:bodyPr/>
          <a:lstStyle/>
          <a:p>
            <a:fld id="{B9505C57-8A90-D040-A822-72984103765E}" type="slidenum">
              <a:rPr lang="es-ES" smtClean="0"/>
              <a:t>‹Nº›</a:t>
            </a:fld>
            <a:endParaRPr lang="es-ES"/>
          </a:p>
        </p:txBody>
      </p:sp>
    </p:spTree>
    <p:extLst>
      <p:ext uri="{BB962C8B-B14F-4D97-AF65-F5344CB8AC3E}">
        <p14:creationId xmlns:p14="http://schemas.microsoft.com/office/powerpoint/2010/main" val="593157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7F66A16-94E2-E86A-E8F3-AD2293680E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F71D6999-E35E-ABDB-4AE3-A54E43F977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1E44FAD-CDFD-AB8A-CDFE-CCDBB33602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508B4C4-DB32-904C-8732-EED1734BB627}" type="datetimeFigureOut">
              <a:rPr lang="es-ES" smtClean="0"/>
              <a:t>1/6/24</a:t>
            </a:fld>
            <a:endParaRPr lang="es-ES"/>
          </a:p>
        </p:txBody>
      </p:sp>
      <p:sp>
        <p:nvSpPr>
          <p:cNvPr id="5" name="Marcador de pie de página 4">
            <a:extLst>
              <a:ext uri="{FF2B5EF4-FFF2-40B4-BE49-F238E27FC236}">
                <a16:creationId xmlns:a16="http://schemas.microsoft.com/office/drawing/2014/main" id="{18670554-5435-FBF4-71A8-1A2434B12C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
          </a:p>
        </p:txBody>
      </p:sp>
      <p:sp>
        <p:nvSpPr>
          <p:cNvPr id="6" name="Marcador de número de diapositiva 5">
            <a:extLst>
              <a:ext uri="{FF2B5EF4-FFF2-40B4-BE49-F238E27FC236}">
                <a16:creationId xmlns:a16="http://schemas.microsoft.com/office/drawing/2014/main" id="{B3AD2EE0-5C4F-61DD-AC10-B8B68CC7D9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9505C57-8A90-D040-A822-72984103765E}" type="slidenum">
              <a:rPr lang="es-ES" smtClean="0"/>
              <a:t>‹Nº›</a:t>
            </a:fld>
            <a:endParaRPr lang="es-ES"/>
          </a:p>
        </p:txBody>
      </p:sp>
    </p:spTree>
    <p:extLst>
      <p:ext uri="{BB962C8B-B14F-4D97-AF65-F5344CB8AC3E}">
        <p14:creationId xmlns:p14="http://schemas.microsoft.com/office/powerpoint/2010/main" val="871150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417613A-4406-469D-8A4F-884C74C7E1C1}"/>
              </a:ext>
            </a:extLst>
          </p:cNvPr>
          <p:cNvSpPr txBox="1"/>
          <p:nvPr/>
        </p:nvSpPr>
        <p:spPr>
          <a:xfrm>
            <a:off x="2033517" y="1807779"/>
            <a:ext cx="8602952" cy="1760482"/>
          </a:xfrm>
          <a:prstGeom prst="rect">
            <a:avLst/>
          </a:prstGeom>
          <a:noFill/>
        </p:spPr>
        <p:txBody>
          <a:bodyPr wrap="square" rtlCol="0">
            <a:spAutoFit/>
          </a:bodyPr>
          <a:lstStyle/>
          <a:p>
            <a:pPr algn="r">
              <a:lnSpc>
                <a:spcPct val="90000"/>
              </a:lnSpc>
              <a:spcBef>
                <a:spcPct val="0"/>
              </a:spcBef>
            </a:pPr>
            <a:r>
              <a:rPr lang="en-US" sz="3600" dirty="0">
                <a:solidFill>
                  <a:srgbClr val="008581"/>
                </a:solidFill>
                <a:latin typeface="Gilroy Medium" panose="00000600000000000000" pitchFamily="50" charset="0"/>
                <a:ea typeface="+mj-ea"/>
                <a:cs typeface="+mj-cs"/>
              </a:rPr>
              <a:t>EUDR Strategic Paper – EUDR Working Group</a:t>
            </a:r>
          </a:p>
          <a:p>
            <a:endParaRPr lang="es-ES" sz="2800" dirty="0">
              <a:latin typeface="Arial" panose="020B0604020202020204" pitchFamily="34" charset="0"/>
              <a:cs typeface="Arial" panose="020B0604020202020204" pitchFamily="34" charset="0"/>
            </a:endParaRPr>
          </a:p>
          <a:p>
            <a:pPr algn="r"/>
            <a:r>
              <a:rPr lang="es-ES" sz="1600" dirty="0">
                <a:latin typeface="Gilroy Light" panose="00000400000000000000" pitchFamily="50" charset="0"/>
              </a:rPr>
              <a:t>Rocío </a:t>
            </a:r>
            <a:r>
              <a:rPr lang="es-ES" sz="1600" dirty="0" err="1">
                <a:latin typeface="Gilroy Light" panose="00000400000000000000" pitchFamily="50" charset="0"/>
              </a:rPr>
              <a:t>Lalanda</a:t>
            </a:r>
            <a:r>
              <a:rPr lang="es-ES" sz="1600" dirty="0">
                <a:latin typeface="Gilroy Light" panose="00000400000000000000" pitchFamily="50" charset="0"/>
              </a:rPr>
              <a:t> Ordóñez</a:t>
            </a:r>
          </a:p>
          <a:p>
            <a:pPr algn="r"/>
            <a:r>
              <a:rPr lang="es-ES" sz="1600" dirty="0">
                <a:latin typeface="Gilroy Light" panose="00000400000000000000" pitchFamily="50" charset="0"/>
              </a:rPr>
              <a:t>Jordi Domingo Calabuig</a:t>
            </a:r>
          </a:p>
          <a:p>
            <a:pPr algn="r"/>
            <a:r>
              <a:rPr lang="es-ES" sz="1600" dirty="0">
                <a:latin typeface="Gilroy Light" panose="00000400000000000000" pitchFamily="50" charset="0"/>
              </a:rPr>
              <a:t>June 7, 2024, Oxford</a:t>
            </a:r>
          </a:p>
        </p:txBody>
      </p:sp>
      <p:pic>
        <p:nvPicPr>
          <p:cNvPr id="6" name="Imagen 5" descr="Imagen que contiene Interfaz de usuario gráfica&#10;&#10;Descripción generada automáticamente">
            <a:extLst>
              <a:ext uri="{FF2B5EF4-FFF2-40B4-BE49-F238E27FC236}">
                <a16:creationId xmlns:a16="http://schemas.microsoft.com/office/drawing/2014/main" id="{2351D488-97ED-B7DD-A066-16BADDD402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1107" y="3061476"/>
            <a:ext cx="2194582" cy="407495"/>
          </a:xfrm>
          <a:prstGeom prst="rect">
            <a:avLst/>
          </a:prstGeom>
        </p:spPr>
      </p:pic>
      <p:pic>
        <p:nvPicPr>
          <p:cNvPr id="3" name="Imagen 2" descr="Texto&#10;&#10;Descripción generada automáticamente con confianza baja">
            <a:extLst>
              <a:ext uri="{FF2B5EF4-FFF2-40B4-BE49-F238E27FC236}">
                <a16:creationId xmlns:a16="http://schemas.microsoft.com/office/drawing/2014/main" id="{C54037BE-7674-00BD-08AA-91F9DBDBCA9C}"/>
              </a:ext>
            </a:extLst>
          </p:cNvPr>
          <p:cNvPicPr>
            <a:picLocks noChangeAspect="1"/>
          </p:cNvPicPr>
          <p:nvPr/>
        </p:nvPicPr>
        <p:blipFill>
          <a:blip r:embed="rId3"/>
          <a:stretch>
            <a:fillRect/>
          </a:stretch>
        </p:blipFill>
        <p:spPr>
          <a:xfrm>
            <a:off x="5303520" y="5376900"/>
            <a:ext cx="1707199" cy="1358171"/>
          </a:xfrm>
          <a:prstGeom prst="rect">
            <a:avLst/>
          </a:prstGeom>
        </p:spPr>
      </p:pic>
    </p:spTree>
    <p:extLst>
      <p:ext uri="{BB962C8B-B14F-4D97-AF65-F5344CB8AC3E}">
        <p14:creationId xmlns:p14="http://schemas.microsoft.com/office/powerpoint/2010/main" val="4209020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BABD655B-7B61-73F2-B587-C74BF27C535A}"/>
              </a:ext>
            </a:extLst>
          </p:cNvPr>
          <p:cNvSpPr/>
          <p:nvPr/>
        </p:nvSpPr>
        <p:spPr>
          <a:xfrm>
            <a:off x="950633" y="859970"/>
            <a:ext cx="3650864" cy="378825"/>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technological constraints</a:t>
            </a:r>
          </a:p>
        </p:txBody>
      </p:sp>
      <p:sp>
        <p:nvSpPr>
          <p:cNvPr id="5" name="Rectángulo 4">
            <a:extLst>
              <a:ext uri="{FF2B5EF4-FFF2-40B4-BE49-F238E27FC236}">
                <a16:creationId xmlns:a16="http://schemas.microsoft.com/office/drawing/2014/main" id="{F74D5B9B-40CE-4C4E-614F-5F9D71383049}"/>
              </a:ext>
            </a:extLst>
          </p:cNvPr>
          <p:cNvSpPr/>
          <p:nvPr/>
        </p:nvSpPr>
        <p:spPr>
          <a:xfrm>
            <a:off x="4650367" y="856855"/>
            <a:ext cx="3954487" cy="378825"/>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concepts &amp; definitions</a:t>
            </a:r>
          </a:p>
        </p:txBody>
      </p:sp>
      <p:sp>
        <p:nvSpPr>
          <p:cNvPr id="6" name="Rectángulo 5">
            <a:extLst>
              <a:ext uri="{FF2B5EF4-FFF2-40B4-BE49-F238E27FC236}">
                <a16:creationId xmlns:a16="http://schemas.microsoft.com/office/drawing/2014/main" id="{1312AD4A-EE77-0E04-65BD-2358B1C51B7A}"/>
              </a:ext>
            </a:extLst>
          </p:cNvPr>
          <p:cNvSpPr/>
          <p:nvPr/>
        </p:nvSpPr>
        <p:spPr>
          <a:xfrm>
            <a:off x="8647294" y="859970"/>
            <a:ext cx="2915441" cy="378825"/>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scope &amp; ambitions</a:t>
            </a:r>
          </a:p>
        </p:txBody>
      </p:sp>
      <p:sp>
        <p:nvSpPr>
          <p:cNvPr id="7" name="Rectángulo 6">
            <a:extLst>
              <a:ext uri="{FF2B5EF4-FFF2-40B4-BE49-F238E27FC236}">
                <a16:creationId xmlns:a16="http://schemas.microsoft.com/office/drawing/2014/main" id="{4D940F3D-C751-CA60-A620-079B718B833C}"/>
              </a:ext>
            </a:extLst>
          </p:cNvPr>
          <p:cNvSpPr/>
          <p:nvPr/>
        </p:nvSpPr>
        <p:spPr>
          <a:xfrm>
            <a:off x="950635" y="1319349"/>
            <a:ext cx="950282" cy="973182"/>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Smallholder</a:t>
            </a:r>
          </a:p>
          <a:p>
            <a:pPr algn="ctr"/>
            <a:r>
              <a:rPr lang="en-US" sz="1100" dirty="0"/>
              <a:t>technical and financial support</a:t>
            </a:r>
          </a:p>
        </p:txBody>
      </p:sp>
      <p:sp>
        <p:nvSpPr>
          <p:cNvPr id="9" name="Rectángulo 8">
            <a:extLst>
              <a:ext uri="{FF2B5EF4-FFF2-40B4-BE49-F238E27FC236}">
                <a16:creationId xmlns:a16="http://schemas.microsoft.com/office/drawing/2014/main" id="{CCD3EF3A-FA2C-4AF6-CCB7-92B1C304C31D}"/>
              </a:ext>
            </a:extLst>
          </p:cNvPr>
          <p:cNvSpPr/>
          <p:nvPr/>
        </p:nvSpPr>
        <p:spPr>
          <a:xfrm>
            <a:off x="4133270" y="1318658"/>
            <a:ext cx="937156" cy="979714"/>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Agroforestry and complex situations</a:t>
            </a:r>
          </a:p>
        </p:txBody>
      </p:sp>
      <p:sp>
        <p:nvSpPr>
          <p:cNvPr id="10" name="Rectángulo 9">
            <a:extLst>
              <a:ext uri="{FF2B5EF4-FFF2-40B4-BE49-F238E27FC236}">
                <a16:creationId xmlns:a16="http://schemas.microsoft.com/office/drawing/2014/main" id="{342234AC-5E43-E0A3-CAB7-817098D275F1}"/>
              </a:ext>
            </a:extLst>
          </p:cNvPr>
          <p:cNvSpPr/>
          <p:nvPr/>
        </p:nvSpPr>
        <p:spPr>
          <a:xfrm>
            <a:off x="6721207" y="1318658"/>
            <a:ext cx="844401" cy="979714"/>
          </a:xfrm>
          <a:prstGeom prst="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Mass balance approach</a:t>
            </a:r>
          </a:p>
        </p:txBody>
      </p:sp>
      <p:sp>
        <p:nvSpPr>
          <p:cNvPr id="11" name="Rectángulo 10">
            <a:extLst>
              <a:ext uri="{FF2B5EF4-FFF2-40B4-BE49-F238E27FC236}">
                <a16:creationId xmlns:a16="http://schemas.microsoft.com/office/drawing/2014/main" id="{865B89BA-FCE7-D05F-530D-98FAA34889AB}"/>
              </a:ext>
            </a:extLst>
          </p:cNvPr>
          <p:cNvSpPr/>
          <p:nvPr/>
        </p:nvSpPr>
        <p:spPr>
          <a:xfrm>
            <a:off x="7632753" y="1319349"/>
            <a:ext cx="947397" cy="979714"/>
          </a:xfrm>
          <a:prstGeom prst="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Simplified due diligence for low-risk countries</a:t>
            </a:r>
          </a:p>
        </p:txBody>
      </p:sp>
      <p:sp>
        <p:nvSpPr>
          <p:cNvPr id="12" name="Rectángulo 11">
            <a:extLst>
              <a:ext uri="{FF2B5EF4-FFF2-40B4-BE49-F238E27FC236}">
                <a16:creationId xmlns:a16="http://schemas.microsoft.com/office/drawing/2014/main" id="{D42973D7-55A3-ADC5-B58E-31FDCFFB3CD8}"/>
              </a:ext>
            </a:extLst>
          </p:cNvPr>
          <p:cNvSpPr/>
          <p:nvPr/>
        </p:nvSpPr>
        <p:spPr>
          <a:xfrm>
            <a:off x="8647294" y="1319349"/>
            <a:ext cx="848201" cy="979714"/>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Other biomes</a:t>
            </a:r>
          </a:p>
        </p:txBody>
      </p:sp>
      <p:sp>
        <p:nvSpPr>
          <p:cNvPr id="13" name="Rectángulo 12">
            <a:extLst>
              <a:ext uri="{FF2B5EF4-FFF2-40B4-BE49-F238E27FC236}">
                <a16:creationId xmlns:a16="http://schemas.microsoft.com/office/drawing/2014/main" id="{4774A91E-3C03-04EA-94E4-11C6293C4CFE}"/>
              </a:ext>
            </a:extLst>
          </p:cNvPr>
          <p:cNvSpPr/>
          <p:nvPr/>
        </p:nvSpPr>
        <p:spPr>
          <a:xfrm>
            <a:off x="9569973" y="1319349"/>
            <a:ext cx="848201" cy="979714"/>
          </a:xfrm>
          <a:prstGeom prst="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Other raw materials</a:t>
            </a:r>
          </a:p>
        </p:txBody>
      </p:sp>
      <p:sp>
        <p:nvSpPr>
          <p:cNvPr id="14" name="Rectángulo 13">
            <a:extLst>
              <a:ext uri="{FF2B5EF4-FFF2-40B4-BE49-F238E27FC236}">
                <a16:creationId xmlns:a16="http://schemas.microsoft.com/office/drawing/2014/main" id="{FD19F4C0-99C0-651F-AE48-141D3CC51AF5}"/>
              </a:ext>
            </a:extLst>
          </p:cNvPr>
          <p:cNvSpPr/>
          <p:nvPr/>
        </p:nvSpPr>
        <p:spPr>
          <a:xfrm>
            <a:off x="10465033" y="1319349"/>
            <a:ext cx="1097702" cy="979714"/>
          </a:xfrm>
          <a:prstGeom prst="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Beyond deforestation</a:t>
            </a:r>
          </a:p>
        </p:txBody>
      </p:sp>
      <p:sp>
        <p:nvSpPr>
          <p:cNvPr id="16" name="Elipse 15">
            <a:extLst>
              <a:ext uri="{FF2B5EF4-FFF2-40B4-BE49-F238E27FC236}">
                <a16:creationId xmlns:a16="http://schemas.microsoft.com/office/drawing/2014/main" id="{31B5B828-1E32-FBD2-FAEF-AC5CFD421D98}"/>
              </a:ext>
            </a:extLst>
          </p:cNvPr>
          <p:cNvSpPr/>
          <p:nvPr/>
        </p:nvSpPr>
        <p:spPr>
          <a:xfrm>
            <a:off x="2843041" y="5174172"/>
            <a:ext cx="1604240" cy="1605455"/>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degradation moved to other biomes</a:t>
            </a:r>
          </a:p>
        </p:txBody>
      </p:sp>
      <p:sp>
        <p:nvSpPr>
          <p:cNvPr id="17" name="Elipse 16">
            <a:extLst>
              <a:ext uri="{FF2B5EF4-FFF2-40B4-BE49-F238E27FC236}">
                <a16:creationId xmlns:a16="http://schemas.microsoft.com/office/drawing/2014/main" id="{56F3523E-08AF-47EB-0D24-3AD1D4753BD7}"/>
              </a:ext>
            </a:extLst>
          </p:cNvPr>
          <p:cNvSpPr/>
          <p:nvPr/>
        </p:nvSpPr>
        <p:spPr>
          <a:xfrm>
            <a:off x="4744932" y="5194609"/>
            <a:ext cx="1604240" cy="1605455"/>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a:t>double market</a:t>
            </a:r>
            <a:endParaRPr lang="en-US" sz="1400" dirty="0"/>
          </a:p>
        </p:txBody>
      </p:sp>
      <p:sp>
        <p:nvSpPr>
          <p:cNvPr id="18" name="Elipse 17">
            <a:extLst>
              <a:ext uri="{FF2B5EF4-FFF2-40B4-BE49-F238E27FC236}">
                <a16:creationId xmlns:a16="http://schemas.microsoft.com/office/drawing/2014/main" id="{99F3ACCC-CC54-1BDA-7B6D-EBFBD0E294C4}"/>
              </a:ext>
            </a:extLst>
          </p:cNvPr>
          <p:cNvSpPr/>
          <p:nvPr/>
        </p:nvSpPr>
        <p:spPr>
          <a:xfrm>
            <a:off x="6752580" y="5174172"/>
            <a:ext cx="1604240" cy="1605455"/>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a:t>non-compliant volumes – high risk for companies</a:t>
            </a:r>
          </a:p>
        </p:txBody>
      </p:sp>
      <p:sp>
        <p:nvSpPr>
          <p:cNvPr id="41" name="CuadroTexto 40">
            <a:extLst>
              <a:ext uri="{FF2B5EF4-FFF2-40B4-BE49-F238E27FC236}">
                <a16:creationId xmlns:a16="http://schemas.microsoft.com/office/drawing/2014/main" id="{4EC1B83D-82CC-C5C4-C898-9BCC2C4EF578}"/>
              </a:ext>
            </a:extLst>
          </p:cNvPr>
          <p:cNvSpPr txBox="1"/>
          <p:nvPr/>
        </p:nvSpPr>
        <p:spPr>
          <a:xfrm rot="16200000">
            <a:off x="-504373" y="1361140"/>
            <a:ext cx="1907723" cy="276999"/>
          </a:xfrm>
          <a:prstGeom prst="rect">
            <a:avLst/>
          </a:prstGeom>
          <a:noFill/>
        </p:spPr>
        <p:txBody>
          <a:bodyPr wrap="square" rtlCol="0">
            <a:spAutoFit/>
          </a:bodyPr>
          <a:lstStyle/>
          <a:p>
            <a:r>
              <a:rPr lang="es-ES" sz="1200" dirty="0"/>
              <a:t>CHALLENGES</a:t>
            </a:r>
          </a:p>
        </p:txBody>
      </p:sp>
      <p:sp>
        <p:nvSpPr>
          <p:cNvPr id="42" name="CuadroTexto 41">
            <a:extLst>
              <a:ext uri="{FF2B5EF4-FFF2-40B4-BE49-F238E27FC236}">
                <a16:creationId xmlns:a16="http://schemas.microsoft.com/office/drawing/2014/main" id="{589C8862-0AE6-A686-7A28-63591A061920}"/>
              </a:ext>
            </a:extLst>
          </p:cNvPr>
          <p:cNvSpPr txBox="1"/>
          <p:nvPr/>
        </p:nvSpPr>
        <p:spPr>
          <a:xfrm rot="16200000">
            <a:off x="-30636" y="5884080"/>
            <a:ext cx="1020210" cy="276999"/>
          </a:xfrm>
          <a:prstGeom prst="rect">
            <a:avLst/>
          </a:prstGeom>
          <a:noFill/>
        </p:spPr>
        <p:txBody>
          <a:bodyPr wrap="square" rtlCol="0">
            <a:spAutoFit/>
          </a:bodyPr>
          <a:lstStyle/>
          <a:p>
            <a:r>
              <a:rPr lang="es-ES" sz="1200" dirty="0"/>
              <a:t>IMPACTS</a:t>
            </a:r>
          </a:p>
        </p:txBody>
      </p:sp>
      <p:sp>
        <p:nvSpPr>
          <p:cNvPr id="59" name="CuadroTexto 58">
            <a:extLst>
              <a:ext uri="{FF2B5EF4-FFF2-40B4-BE49-F238E27FC236}">
                <a16:creationId xmlns:a16="http://schemas.microsoft.com/office/drawing/2014/main" id="{2E2B8985-D902-4189-E7DA-5F493A9DC83C}"/>
              </a:ext>
            </a:extLst>
          </p:cNvPr>
          <p:cNvSpPr txBox="1"/>
          <p:nvPr/>
        </p:nvSpPr>
        <p:spPr>
          <a:xfrm rot="16200000">
            <a:off x="-37665" y="3112904"/>
            <a:ext cx="1020209" cy="276999"/>
          </a:xfrm>
          <a:prstGeom prst="rect">
            <a:avLst/>
          </a:prstGeom>
          <a:noFill/>
        </p:spPr>
        <p:txBody>
          <a:bodyPr wrap="square" rtlCol="0">
            <a:spAutoFit/>
          </a:bodyPr>
          <a:lstStyle/>
          <a:p>
            <a:r>
              <a:rPr lang="es-ES" sz="1200" dirty="0"/>
              <a:t>SOLUTIONS </a:t>
            </a:r>
          </a:p>
        </p:txBody>
      </p:sp>
      <p:sp>
        <p:nvSpPr>
          <p:cNvPr id="60" name="Rectángulo 59">
            <a:extLst>
              <a:ext uri="{FF2B5EF4-FFF2-40B4-BE49-F238E27FC236}">
                <a16:creationId xmlns:a16="http://schemas.microsoft.com/office/drawing/2014/main" id="{64206E5A-9339-DE0A-7C89-BDD20E6580EC}"/>
              </a:ext>
            </a:extLst>
          </p:cNvPr>
          <p:cNvSpPr/>
          <p:nvPr/>
        </p:nvSpPr>
        <p:spPr>
          <a:xfrm>
            <a:off x="950634" y="2719007"/>
            <a:ext cx="950282" cy="45848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50" dirty="0"/>
              <a:t>Producer       capacity-building</a:t>
            </a:r>
          </a:p>
        </p:txBody>
      </p:sp>
      <p:sp>
        <p:nvSpPr>
          <p:cNvPr id="61" name="Rectángulo 60">
            <a:extLst>
              <a:ext uri="{FF2B5EF4-FFF2-40B4-BE49-F238E27FC236}">
                <a16:creationId xmlns:a16="http://schemas.microsoft.com/office/drawing/2014/main" id="{27E5C749-187A-C5F5-6ACE-93614460A241}"/>
              </a:ext>
            </a:extLst>
          </p:cNvPr>
          <p:cNvSpPr/>
          <p:nvPr/>
        </p:nvSpPr>
        <p:spPr>
          <a:xfrm>
            <a:off x="950633" y="2434496"/>
            <a:ext cx="3650863" cy="245317"/>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technological support</a:t>
            </a:r>
          </a:p>
        </p:txBody>
      </p:sp>
      <p:sp>
        <p:nvSpPr>
          <p:cNvPr id="2" name="CuadroTexto 1">
            <a:extLst>
              <a:ext uri="{FF2B5EF4-FFF2-40B4-BE49-F238E27FC236}">
                <a16:creationId xmlns:a16="http://schemas.microsoft.com/office/drawing/2014/main" id="{9A00D1DD-311B-FD23-B800-5D01D31897F6}"/>
              </a:ext>
            </a:extLst>
          </p:cNvPr>
          <p:cNvSpPr txBox="1"/>
          <p:nvPr/>
        </p:nvSpPr>
        <p:spPr>
          <a:xfrm>
            <a:off x="1643678" y="217212"/>
            <a:ext cx="9426184" cy="461665"/>
          </a:xfrm>
          <a:prstGeom prst="rect">
            <a:avLst/>
          </a:prstGeom>
          <a:noFill/>
        </p:spPr>
        <p:txBody>
          <a:bodyPr wrap="square" lIns="91440" tIns="45720" rIns="91440" bIns="45720" rtlCol="0" anchor="t">
            <a:spAutoFit/>
          </a:bodyPr>
          <a:lstStyle/>
          <a:p>
            <a:r>
              <a:rPr lang="en-US" sz="2400" b="1" dirty="0"/>
              <a:t>EUDR implementation challenges, impacts and practical solutions</a:t>
            </a:r>
            <a:endParaRPr lang="en-US" sz="2400" b="1" dirty="0">
              <a:solidFill>
                <a:srgbClr val="FFFF00"/>
              </a:solidFill>
            </a:endParaRPr>
          </a:p>
        </p:txBody>
      </p:sp>
      <p:sp>
        <p:nvSpPr>
          <p:cNvPr id="3" name="Rectángulo 2">
            <a:extLst>
              <a:ext uri="{FF2B5EF4-FFF2-40B4-BE49-F238E27FC236}">
                <a16:creationId xmlns:a16="http://schemas.microsoft.com/office/drawing/2014/main" id="{B0BD125C-0167-3703-B7B4-CFA4A605FFF9}"/>
              </a:ext>
            </a:extLst>
          </p:cNvPr>
          <p:cNvSpPr/>
          <p:nvPr/>
        </p:nvSpPr>
        <p:spPr>
          <a:xfrm>
            <a:off x="948028" y="4058429"/>
            <a:ext cx="1070458" cy="395220"/>
          </a:xfrm>
          <a:prstGeom prst="rect">
            <a:avLst/>
          </a:prstGeom>
          <a:no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Fund Natura PES - CCM</a:t>
            </a:r>
          </a:p>
        </p:txBody>
      </p:sp>
      <p:sp>
        <p:nvSpPr>
          <p:cNvPr id="23" name="Rectángulo 22">
            <a:extLst>
              <a:ext uri="{FF2B5EF4-FFF2-40B4-BE49-F238E27FC236}">
                <a16:creationId xmlns:a16="http://schemas.microsoft.com/office/drawing/2014/main" id="{58A08E05-A6D6-2125-8B3B-38A75F73CAF5}"/>
              </a:ext>
            </a:extLst>
          </p:cNvPr>
          <p:cNvSpPr/>
          <p:nvPr/>
        </p:nvSpPr>
        <p:spPr>
          <a:xfrm>
            <a:off x="3002949" y="4056316"/>
            <a:ext cx="899194" cy="395083"/>
          </a:xfrm>
          <a:prstGeom prst="rect">
            <a:avLst/>
          </a:prstGeom>
          <a:no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err="1">
                <a:solidFill>
                  <a:schemeClr val="tx1"/>
                </a:solidFill>
              </a:rPr>
              <a:t>PbN</a:t>
            </a:r>
            <a:r>
              <a:rPr lang="en-US" sz="1000" dirty="0">
                <a:solidFill>
                  <a:schemeClr val="tx1"/>
                </a:solidFill>
              </a:rPr>
              <a:t> toolkit</a:t>
            </a:r>
          </a:p>
        </p:txBody>
      </p:sp>
      <p:sp>
        <p:nvSpPr>
          <p:cNvPr id="24" name="Rectángulo 23">
            <a:extLst>
              <a:ext uri="{FF2B5EF4-FFF2-40B4-BE49-F238E27FC236}">
                <a16:creationId xmlns:a16="http://schemas.microsoft.com/office/drawing/2014/main" id="{2859274F-4A3B-2731-AE67-F025AD4791D1}"/>
              </a:ext>
            </a:extLst>
          </p:cNvPr>
          <p:cNvSpPr/>
          <p:nvPr/>
        </p:nvSpPr>
        <p:spPr>
          <a:xfrm>
            <a:off x="2843653" y="4526561"/>
            <a:ext cx="1113327" cy="337891"/>
          </a:xfrm>
          <a:prstGeom prst="rect">
            <a:avLst/>
          </a:prstGeom>
          <a:no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Wild Asia              Oil Palm</a:t>
            </a:r>
          </a:p>
        </p:txBody>
      </p:sp>
      <p:sp>
        <p:nvSpPr>
          <p:cNvPr id="25" name="Rectángulo 24">
            <a:extLst>
              <a:ext uri="{FF2B5EF4-FFF2-40B4-BE49-F238E27FC236}">
                <a16:creationId xmlns:a16="http://schemas.microsoft.com/office/drawing/2014/main" id="{B2D43C32-0993-8F4C-77CD-45A39EFC952A}"/>
              </a:ext>
            </a:extLst>
          </p:cNvPr>
          <p:cNvSpPr/>
          <p:nvPr/>
        </p:nvSpPr>
        <p:spPr>
          <a:xfrm>
            <a:off x="1948163" y="1323008"/>
            <a:ext cx="1035965" cy="979714"/>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Supply chain adaptation and coordination</a:t>
            </a:r>
          </a:p>
        </p:txBody>
      </p:sp>
      <p:sp>
        <p:nvSpPr>
          <p:cNvPr id="26" name="Rectángulo 25">
            <a:extLst>
              <a:ext uri="{FF2B5EF4-FFF2-40B4-BE49-F238E27FC236}">
                <a16:creationId xmlns:a16="http://schemas.microsoft.com/office/drawing/2014/main" id="{0C892183-95E4-78AF-AB38-760B6FA771E5}"/>
              </a:ext>
            </a:extLst>
          </p:cNvPr>
          <p:cNvSpPr/>
          <p:nvPr/>
        </p:nvSpPr>
        <p:spPr>
          <a:xfrm>
            <a:off x="1948162" y="2714650"/>
            <a:ext cx="1035965" cy="46284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00" dirty="0"/>
              <a:t>stakeholder empowerment</a:t>
            </a:r>
          </a:p>
        </p:txBody>
      </p:sp>
      <p:sp>
        <p:nvSpPr>
          <p:cNvPr id="27" name="Rectángulo 26">
            <a:extLst>
              <a:ext uri="{FF2B5EF4-FFF2-40B4-BE49-F238E27FC236}">
                <a16:creationId xmlns:a16="http://schemas.microsoft.com/office/drawing/2014/main" id="{32F27A6C-4F0D-3FCA-5463-76E8E75F3B0F}"/>
              </a:ext>
            </a:extLst>
          </p:cNvPr>
          <p:cNvSpPr/>
          <p:nvPr/>
        </p:nvSpPr>
        <p:spPr>
          <a:xfrm>
            <a:off x="2073324" y="4060409"/>
            <a:ext cx="874787" cy="388878"/>
          </a:xfrm>
          <a:prstGeom prst="rect">
            <a:avLst/>
          </a:prstGeom>
          <a:no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GIZ - USAID</a:t>
            </a:r>
          </a:p>
        </p:txBody>
      </p:sp>
      <p:sp>
        <p:nvSpPr>
          <p:cNvPr id="28" name="CuadroTexto 27">
            <a:extLst>
              <a:ext uri="{FF2B5EF4-FFF2-40B4-BE49-F238E27FC236}">
                <a16:creationId xmlns:a16="http://schemas.microsoft.com/office/drawing/2014/main" id="{18CF9CA1-48FE-E46A-9FDE-56FF6EC89CA9}"/>
              </a:ext>
            </a:extLst>
          </p:cNvPr>
          <p:cNvSpPr txBox="1"/>
          <p:nvPr/>
        </p:nvSpPr>
        <p:spPr>
          <a:xfrm rot="16200000">
            <a:off x="-189335" y="4146063"/>
            <a:ext cx="1324797" cy="276999"/>
          </a:xfrm>
          <a:prstGeom prst="rect">
            <a:avLst/>
          </a:prstGeom>
          <a:noFill/>
        </p:spPr>
        <p:txBody>
          <a:bodyPr wrap="square" rtlCol="0">
            <a:spAutoFit/>
          </a:bodyPr>
          <a:lstStyle/>
          <a:p>
            <a:r>
              <a:rPr lang="es-ES" sz="1200" dirty="0"/>
              <a:t>EXAMPLES</a:t>
            </a:r>
          </a:p>
        </p:txBody>
      </p:sp>
      <p:sp>
        <p:nvSpPr>
          <p:cNvPr id="29" name="Rectángulo 28">
            <a:extLst>
              <a:ext uri="{FF2B5EF4-FFF2-40B4-BE49-F238E27FC236}">
                <a16:creationId xmlns:a16="http://schemas.microsoft.com/office/drawing/2014/main" id="{40B1E86B-8DC2-B651-7A4B-50C01422E894}"/>
              </a:ext>
            </a:extLst>
          </p:cNvPr>
          <p:cNvSpPr/>
          <p:nvPr/>
        </p:nvSpPr>
        <p:spPr>
          <a:xfrm>
            <a:off x="3029420" y="1320879"/>
            <a:ext cx="1035965" cy="973182"/>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Supporting and verification tools</a:t>
            </a:r>
          </a:p>
        </p:txBody>
      </p:sp>
      <p:sp>
        <p:nvSpPr>
          <p:cNvPr id="30" name="Rectángulo 29">
            <a:extLst>
              <a:ext uri="{FF2B5EF4-FFF2-40B4-BE49-F238E27FC236}">
                <a16:creationId xmlns:a16="http://schemas.microsoft.com/office/drawing/2014/main" id="{F6D90FEF-C510-DE78-A7A9-0C7AA705C462}"/>
              </a:ext>
            </a:extLst>
          </p:cNvPr>
          <p:cNvSpPr/>
          <p:nvPr/>
        </p:nvSpPr>
        <p:spPr>
          <a:xfrm>
            <a:off x="3956981" y="4055710"/>
            <a:ext cx="1117963" cy="394604"/>
          </a:xfrm>
          <a:prstGeom prst="rect">
            <a:avLst/>
          </a:prstGeom>
          <a:no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SAN Blueprint</a:t>
            </a:r>
          </a:p>
        </p:txBody>
      </p:sp>
      <p:sp>
        <p:nvSpPr>
          <p:cNvPr id="31" name="Rectángulo 30">
            <a:extLst>
              <a:ext uri="{FF2B5EF4-FFF2-40B4-BE49-F238E27FC236}">
                <a16:creationId xmlns:a16="http://schemas.microsoft.com/office/drawing/2014/main" id="{6D9333B7-A3E9-20AE-54F7-AC4214C03A02}"/>
              </a:ext>
            </a:extLst>
          </p:cNvPr>
          <p:cNvSpPr/>
          <p:nvPr/>
        </p:nvSpPr>
        <p:spPr>
          <a:xfrm>
            <a:off x="4650367" y="2434497"/>
            <a:ext cx="6912368" cy="76308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Corporate voluntary commitments and responsible sourcing strategies</a:t>
            </a:r>
          </a:p>
        </p:txBody>
      </p:sp>
      <p:sp>
        <p:nvSpPr>
          <p:cNvPr id="32" name="Rectángulo 31">
            <a:extLst>
              <a:ext uri="{FF2B5EF4-FFF2-40B4-BE49-F238E27FC236}">
                <a16:creationId xmlns:a16="http://schemas.microsoft.com/office/drawing/2014/main" id="{E2949E41-ABF9-8414-00BB-E3EE23CFE330}"/>
              </a:ext>
            </a:extLst>
          </p:cNvPr>
          <p:cNvSpPr/>
          <p:nvPr/>
        </p:nvSpPr>
        <p:spPr>
          <a:xfrm>
            <a:off x="3035131" y="2714650"/>
            <a:ext cx="1564231" cy="462845"/>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on-site verification: local communities + external</a:t>
            </a:r>
          </a:p>
        </p:txBody>
      </p:sp>
      <p:sp>
        <p:nvSpPr>
          <p:cNvPr id="33" name="Rectángulo 32">
            <a:extLst>
              <a:ext uri="{FF2B5EF4-FFF2-40B4-BE49-F238E27FC236}">
                <a16:creationId xmlns:a16="http://schemas.microsoft.com/office/drawing/2014/main" id="{CBABDEFD-90FE-37E3-8386-DDE17DD4C1C6}"/>
              </a:ext>
            </a:extLst>
          </p:cNvPr>
          <p:cNvSpPr/>
          <p:nvPr/>
        </p:nvSpPr>
        <p:spPr>
          <a:xfrm>
            <a:off x="9148677" y="4054683"/>
            <a:ext cx="1160966" cy="394604"/>
          </a:xfrm>
          <a:prstGeom prst="rect">
            <a:avLst/>
          </a:prstGeom>
          <a:no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Wetlands International</a:t>
            </a:r>
          </a:p>
        </p:txBody>
      </p:sp>
      <p:sp>
        <p:nvSpPr>
          <p:cNvPr id="34" name="Rectángulo 33">
            <a:extLst>
              <a:ext uri="{FF2B5EF4-FFF2-40B4-BE49-F238E27FC236}">
                <a16:creationId xmlns:a16="http://schemas.microsoft.com/office/drawing/2014/main" id="{62F2E987-C2FC-195B-583B-B20F68DD544B}"/>
              </a:ext>
            </a:extLst>
          </p:cNvPr>
          <p:cNvSpPr/>
          <p:nvPr/>
        </p:nvSpPr>
        <p:spPr>
          <a:xfrm>
            <a:off x="6515337" y="4056316"/>
            <a:ext cx="1333999" cy="392970"/>
          </a:xfrm>
          <a:prstGeom prst="rect">
            <a:avLst/>
          </a:prstGeom>
          <a:no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a:solidFill>
                <a:schemeClr val="tx1"/>
              </a:solidFill>
            </a:endParaRPr>
          </a:p>
        </p:txBody>
      </p:sp>
      <p:sp>
        <p:nvSpPr>
          <p:cNvPr id="36" name="Rectángulo 35">
            <a:extLst>
              <a:ext uri="{FF2B5EF4-FFF2-40B4-BE49-F238E27FC236}">
                <a16:creationId xmlns:a16="http://schemas.microsoft.com/office/drawing/2014/main" id="{AB2D69EA-5AA6-8985-6CFF-1E01AB3EB250}"/>
              </a:ext>
            </a:extLst>
          </p:cNvPr>
          <p:cNvSpPr/>
          <p:nvPr/>
        </p:nvSpPr>
        <p:spPr>
          <a:xfrm>
            <a:off x="7910210" y="4058429"/>
            <a:ext cx="1160966" cy="390857"/>
          </a:xfrm>
          <a:prstGeom prst="rect">
            <a:avLst/>
          </a:prstGeom>
          <a:no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a:solidFill>
                <a:schemeClr val="tx1"/>
              </a:solidFill>
            </a:endParaRPr>
          </a:p>
        </p:txBody>
      </p:sp>
      <p:sp>
        <p:nvSpPr>
          <p:cNvPr id="37" name="Rectángulo 36">
            <a:extLst>
              <a:ext uri="{FF2B5EF4-FFF2-40B4-BE49-F238E27FC236}">
                <a16:creationId xmlns:a16="http://schemas.microsoft.com/office/drawing/2014/main" id="{95D3C750-5A1D-2B08-AF31-6BB4EF897D41}"/>
              </a:ext>
            </a:extLst>
          </p:cNvPr>
          <p:cNvSpPr/>
          <p:nvPr/>
        </p:nvSpPr>
        <p:spPr>
          <a:xfrm>
            <a:off x="10373932" y="4056316"/>
            <a:ext cx="1160966" cy="395083"/>
          </a:xfrm>
          <a:prstGeom prst="rect">
            <a:avLst/>
          </a:prstGeom>
          <a:no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a:solidFill>
                <a:schemeClr val="tx1"/>
              </a:solidFill>
            </a:endParaRPr>
          </a:p>
        </p:txBody>
      </p:sp>
      <p:sp>
        <p:nvSpPr>
          <p:cNvPr id="15" name="Cerrar llave 14">
            <a:extLst>
              <a:ext uri="{FF2B5EF4-FFF2-40B4-BE49-F238E27FC236}">
                <a16:creationId xmlns:a16="http://schemas.microsoft.com/office/drawing/2014/main" id="{DE528B4A-231E-26BE-018E-4FAF8241602A}"/>
              </a:ext>
            </a:extLst>
          </p:cNvPr>
          <p:cNvSpPr/>
          <p:nvPr/>
        </p:nvSpPr>
        <p:spPr>
          <a:xfrm rot="5400000">
            <a:off x="6403282" y="-457789"/>
            <a:ext cx="205438" cy="11110736"/>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s-ES"/>
          </a:p>
        </p:txBody>
      </p:sp>
      <p:sp>
        <p:nvSpPr>
          <p:cNvPr id="19" name="Elipse 18">
            <a:extLst>
              <a:ext uri="{FF2B5EF4-FFF2-40B4-BE49-F238E27FC236}">
                <a16:creationId xmlns:a16="http://schemas.microsoft.com/office/drawing/2014/main" id="{7CB11561-0C1C-EFCB-211C-E906BB3E77DB}"/>
              </a:ext>
            </a:extLst>
          </p:cNvPr>
          <p:cNvSpPr/>
          <p:nvPr/>
        </p:nvSpPr>
        <p:spPr>
          <a:xfrm>
            <a:off x="8604854" y="5155512"/>
            <a:ext cx="1604240" cy="1605455"/>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a:t>Others?</a:t>
            </a:r>
          </a:p>
        </p:txBody>
      </p:sp>
      <p:sp>
        <p:nvSpPr>
          <p:cNvPr id="20" name="CuadroTexto 19">
            <a:extLst>
              <a:ext uri="{FF2B5EF4-FFF2-40B4-BE49-F238E27FC236}">
                <a16:creationId xmlns:a16="http://schemas.microsoft.com/office/drawing/2014/main" id="{9BC9FC6D-38BE-CA2A-9271-1226AAF76528}"/>
              </a:ext>
            </a:extLst>
          </p:cNvPr>
          <p:cNvSpPr txBox="1"/>
          <p:nvPr/>
        </p:nvSpPr>
        <p:spPr>
          <a:xfrm>
            <a:off x="-84266" y="805760"/>
            <a:ext cx="1113410" cy="461665"/>
          </a:xfrm>
          <a:prstGeom prst="rect">
            <a:avLst/>
          </a:prstGeom>
          <a:noFill/>
        </p:spPr>
        <p:txBody>
          <a:bodyPr wrap="square" lIns="91440" tIns="45720" rIns="91440" bIns="45720" rtlCol="0" anchor="t">
            <a:spAutoFit/>
          </a:bodyPr>
          <a:lstStyle/>
          <a:p>
            <a:pPr algn="ctr"/>
            <a:r>
              <a:rPr lang="es-ES" sz="1200" dirty="0"/>
              <a:t> </a:t>
            </a:r>
            <a:r>
              <a:rPr lang="es-ES" sz="1100" dirty="0"/>
              <a:t>CHALLENGE CATEGORIES</a:t>
            </a:r>
          </a:p>
        </p:txBody>
      </p:sp>
      <p:sp>
        <p:nvSpPr>
          <p:cNvPr id="21" name="Rectángulo 20">
            <a:extLst>
              <a:ext uri="{FF2B5EF4-FFF2-40B4-BE49-F238E27FC236}">
                <a16:creationId xmlns:a16="http://schemas.microsoft.com/office/drawing/2014/main" id="{BAE81F43-01BB-E639-9265-BCE306F85037}"/>
              </a:ext>
            </a:extLst>
          </p:cNvPr>
          <p:cNvSpPr/>
          <p:nvPr/>
        </p:nvSpPr>
        <p:spPr>
          <a:xfrm>
            <a:off x="5168726" y="1323008"/>
            <a:ext cx="683762" cy="975282"/>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Land tenure</a:t>
            </a:r>
          </a:p>
        </p:txBody>
      </p:sp>
      <p:sp>
        <p:nvSpPr>
          <p:cNvPr id="22" name="Rectángulo 21">
            <a:extLst>
              <a:ext uri="{FF2B5EF4-FFF2-40B4-BE49-F238E27FC236}">
                <a16:creationId xmlns:a16="http://schemas.microsoft.com/office/drawing/2014/main" id="{55D8ACF5-CAF5-2125-BC38-5B8531623FA0}"/>
              </a:ext>
            </a:extLst>
          </p:cNvPr>
          <p:cNvSpPr/>
          <p:nvPr/>
        </p:nvSpPr>
        <p:spPr>
          <a:xfrm>
            <a:off x="5939145" y="1323007"/>
            <a:ext cx="703785" cy="971315"/>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Human and </a:t>
            </a:r>
            <a:r>
              <a:rPr lang="en-US" sz="1100" dirty="0" err="1"/>
              <a:t>labour</a:t>
            </a:r>
            <a:r>
              <a:rPr lang="en-US" sz="1100" dirty="0"/>
              <a:t> rights</a:t>
            </a:r>
          </a:p>
        </p:txBody>
      </p:sp>
      <p:sp>
        <p:nvSpPr>
          <p:cNvPr id="35" name="Rectángulo 34">
            <a:extLst>
              <a:ext uri="{FF2B5EF4-FFF2-40B4-BE49-F238E27FC236}">
                <a16:creationId xmlns:a16="http://schemas.microsoft.com/office/drawing/2014/main" id="{7B94EED7-EC45-1F94-2371-8CCF01A4AB86}"/>
              </a:ext>
            </a:extLst>
          </p:cNvPr>
          <p:cNvSpPr/>
          <p:nvPr/>
        </p:nvSpPr>
        <p:spPr>
          <a:xfrm>
            <a:off x="950633" y="3524827"/>
            <a:ext cx="10612101" cy="261941"/>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t>NGO/companies EUDR compliance toolkit with due diligence data management and training materials. 20% on-site verification.</a:t>
            </a:r>
          </a:p>
        </p:txBody>
      </p:sp>
      <p:sp>
        <p:nvSpPr>
          <p:cNvPr id="39" name="Rectángulo 38">
            <a:extLst>
              <a:ext uri="{FF2B5EF4-FFF2-40B4-BE49-F238E27FC236}">
                <a16:creationId xmlns:a16="http://schemas.microsoft.com/office/drawing/2014/main" id="{72518628-0B4E-E8C9-3F43-1F7EBA854BE5}"/>
              </a:ext>
            </a:extLst>
          </p:cNvPr>
          <p:cNvSpPr/>
          <p:nvPr/>
        </p:nvSpPr>
        <p:spPr>
          <a:xfrm>
            <a:off x="952804" y="3226101"/>
            <a:ext cx="3646558" cy="245317"/>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open data </a:t>
            </a:r>
          </a:p>
        </p:txBody>
      </p:sp>
      <p:sp>
        <p:nvSpPr>
          <p:cNvPr id="46" name="CuadroTexto 45">
            <a:extLst>
              <a:ext uri="{FF2B5EF4-FFF2-40B4-BE49-F238E27FC236}">
                <a16:creationId xmlns:a16="http://schemas.microsoft.com/office/drawing/2014/main" id="{0CC4CDBF-EDA5-4868-5937-0F5706F0935C}"/>
              </a:ext>
            </a:extLst>
          </p:cNvPr>
          <p:cNvSpPr txBox="1"/>
          <p:nvPr/>
        </p:nvSpPr>
        <p:spPr>
          <a:xfrm>
            <a:off x="11250076" y="3635439"/>
            <a:ext cx="1113410" cy="276999"/>
          </a:xfrm>
          <a:prstGeom prst="rect">
            <a:avLst/>
          </a:prstGeom>
          <a:noFill/>
        </p:spPr>
        <p:txBody>
          <a:bodyPr wrap="square" lIns="91440" tIns="45720" rIns="91440" bIns="45720" rtlCol="0" anchor="t">
            <a:spAutoFit/>
          </a:bodyPr>
          <a:lstStyle/>
          <a:p>
            <a:endParaRPr lang="es-ES" sz="1200" b="1" dirty="0">
              <a:solidFill>
                <a:srgbClr val="FFFF00"/>
              </a:solidFill>
            </a:endParaRPr>
          </a:p>
        </p:txBody>
      </p:sp>
      <p:sp>
        <p:nvSpPr>
          <p:cNvPr id="47" name="Rectángulo 46">
            <a:extLst>
              <a:ext uri="{FF2B5EF4-FFF2-40B4-BE49-F238E27FC236}">
                <a16:creationId xmlns:a16="http://schemas.microsoft.com/office/drawing/2014/main" id="{79743672-13EF-9DFD-0580-C6538663083D}"/>
              </a:ext>
            </a:extLst>
          </p:cNvPr>
          <p:cNvSpPr/>
          <p:nvPr/>
        </p:nvSpPr>
        <p:spPr>
          <a:xfrm>
            <a:off x="848885" y="3996040"/>
            <a:ext cx="10838810" cy="972693"/>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8" name="CuadroTexto 47">
            <a:extLst>
              <a:ext uri="{FF2B5EF4-FFF2-40B4-BE49-F238E27FC236}">
                <a16:creationId xmlns:a16="http://schemas.microsoft.com/office/drawing/2014/main" id="{E2CBE2F2-78FE-6B98-BAED-8894184208D7}"/>
              </a:ext>
            </a:extLst>
          </p:cNvPr>
          <p:cNvSpPr txBox="1"/>
          <p:nvPr/>
        </p:nvSpPr>
        <p:spPr>
          <a:xfrm>
            <a:off x="4878451" y="4495120"/>
            <a:ext cx="3246789" cy="369332"/>
          </a:xfrm>
          <a:prstGeom prst="rect">
            <a:avLst/>
          </a:prstGeom>
          <a:noFill/>
        </p:spPr>
        <p:txBody>
          <a:bodyPr wrap="square" rtlCol="0">
            <a:spAutoFit/>
          </a:bodyPr>
          <a:lstStyle/>
          <a:p>
            <a:r>
              <a:rPr lang="en-US" dirty="0">
                <a:solidFill>
                  <a:srgbClr val="FF0000"/>
                </a:solidFill>
              </a:rPr>
              <a:t>Find more practical solutions!</a:t>
            </a:r>
          </a:p>
        </p:txBody>
      </p:sp>
      <p:pic>
        <p:nvPicPr>
          <p:cNvPr id="40" name="Imagen 39" descr="Texto&#10;&#10;Descripción generada automáticamente con confianza baja">
            <a:extLst>
              <a:ext uri="{FF2B5EF4-FFF2-40B4-BE49-F238E27FC236}">
                <a16:creationId xmlns:a16="http://schemas.microsoft.com/office/drawing/2014/main" id="{BEF675F4-BD6E-9819-82DD-846428E100C5}"/>
              </a:ext>
            </a:extLst>
          </p:cNvPr>
          <p:cNvPicPr>
            <a:picLocks noChangeAspect="1"/>
          </p:cNvPicPr>
          <p:nvPr/>
        </p:nvPicPr>
        <p:blipFill>
          <a:blip r:embed="rId2"/>
          <a:stretch>
            <a:fillRect/>
          </a:stretch>
        </p:blipFill>
        <p:spPr>
          <a:xfrm>
            <a:off x="11368769" y="23951"/>
            <a:ext cx="823231" cy="654926"/>
          </a:xfrm>
          <a:prstGeom prst="rect">
            <a:avLst/>
          </a:prstGeom>
        </p:spPr>
      </p:pic>
      <p:sp>
        <p:nvSpPr>
          <p:cNvPr id="38" name="Rectángulo 37">
            <a:extLst>
              <a:ext uri="{FF2B5EF4-FFF2-40B4-BE49-F238E27FC236}">
                <a16:creationId xmlns:a16="http://schemas.microsoft.com/office/drawing/2014/main" id="{2C483560-3937-E038-FCA4-298A0C8473C4}"/>
              </a:ext>
            </a:extLst>
          </p:cNvPr>
          <p:cNvSpPr/>
          <p:nvPr/>
        </p:nvSpPr>
        <p:spPr>
          <a:xfrm>
            <a:off x="1425775" y="4498731"/>
            <a:ext cx="1364791" cy="401785"/>
          </a:xfrm>
          <a:prstGeom prst="rect">
            <a:avLst/>
          </a:prstGeom>
          <a:no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UNDP Deforestation-free coffee</a:t>
            </a:r>
          </a:p>
        </p:txBody>
      </p:sp>
      <p:sp>
        <p:nvSpPr>
          <p:cNvPr id="44" name="Rectángulo 43">
            <a:extLst>
              <a:ext uri="{FF2B5EF4-FFF2-40B4-BE49-F238E27FC236}">
                <a16:creationId xmlns:a16="http://schemas.microsoft.com/office/drawing/2014/main" id="{49F62B16-C556-5B43-A187-F89522DBB6D9}"/>
              </a:ext>
            </a:extLst>
          </p:cNvPr>
          <p:cNvSpPr/>
          <p:nvPr/>
        </p:nvSpPr>
        <p:spPr>
          <a:xfrm>
            <a:off x="5135818" y="4058429"/>
            <a:ext cx="1315230" cy="390857"/>
          </a:xfrm>
          <a:prstGeom prst="rect">
            <a:avLst/>
          </a:prstGeom>
          <a:no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a:solidFill>
                <a:schemeClr val="tx1"/>
              </a:solidFill>
            </a:endParaRPr>
          </a:p>
        </p:txBody>
      </p:sp>
    </p:spTree>
    <p:extLst>
      <p:ext uri="{BB962C8B-B14F-4D97-AF65-F5344CB8AC3E}">
        <p14:creationId xmlns:p14="http://schemas.microsoft.com/office/powerpoint/2010/main" val="1996211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5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8"/>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7"/>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23"/>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30"/>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34"/>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36"/>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33"/>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37"/>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38"/>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44"/>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24"/>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6" presetClass="entr" presetSubtype="16" fill="hold" grpId="0" nodeType="clickEffect">
                                  <p:stCondLst>
                                    <p:cond delay="0"/>
                                  </p:stCondLst>
                                  <p:childTnLst>
                                    <p:set>
                                      <p:cBhvr>
                                        <p:cTn id="104" dur="1" fill="hold">
                                          <p:stCondLst>
                                            <p:cond delay="0"/>
                                          </p:stCondLst>
                                        </p:cTn>
                                        <p:tgtEl>
                                          <p:spTgt spid="47"/>
                                        </p:tgtEl>
                                        <p:attrNameLst>
                                          <p:attrName>style.visibility</p:attrName>
                                        </p:attrNameLst>
                                      </p:cBhvr>
                                      <p:to>
                                        <p:strVal val="visible"/>
                                      </p:to>
                                    </p:set>
                                    <p:animEffect transition="in" filter="circle(in)">
                                      <p:cBhvr>
                                        <p:cTn id="105" dur="2000"/>
                                        <p:tgtEl>
                                          <p:spTgt spid="47"/>
                                        </p:tgtEl>
                                      </p:cBhvr>
                                    </p:animEffect>
                                  </p:childTnLst>
                                </p:cTn>
                              </p:par>
                              <p:par>
                                <p:cTn id="106" presetID="6" presetClass="entr" presetSubtype="16" fill="hold" grpId="0" nodeType="withEffect">
                                  <p:stCondLst>
                                    <p:cond delay="0"/>
                                  </p:stCondLst>
                                  <p:childTnLst>
                                    <p:set>
                                      <p:cBhvr>
                                        <p:cTn id="107" dur="1" fill="hold">
                                          <p:stCondLst>
                                            <p:cond delay="0"/>
                                          </p:stCondLst>
                                        </p:cTn>
                                        <p:tgtEl>
                                          <p:spTgt spid="48"/>
                                        </p:tgtEl>
                                        <p:attrNameLst>
                                          <p:attrName>style.visibility</p:attrName>
                                        </p:attrNameLst>
                                      </p:cBhvr>
                                      <p:to>
                                        <p:strVal val="visible"/>
                                      </p:to>
                                    </p:set>
                                    <p:animEffect transition="in" filter="circle(in)">
                                      <p:cBhvr>
                                        <p:cTn id="108" dur="20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P spid="13" grpId="0" animBg="1"/>
      <p:bldP spid="14" grpId="0" animBg="1"/>
      <p:bldP spid="16" grpId="0" animBg="1"/>
      <p:bldP spid="17" grpId="0" animBg="1"/>
      <p:bldP spid="18" grpId="0" animBg="1"/>
      <p:bldP spid="41" grpId="0"/>
      <p:bldP spid="42" grpId="0"/>
      <p:bldP spid="59" grpId="0"/>
      <p:bldP spid="60" grpId="0" animBg="1"/>
      <p:bldP spid="61" grpId="0" animBg="1"/>
      <p:bldP spid="3" grpId="0" animBg="1"/>
      <p:bldP spid="23" grpId="0" animBg="1"/>
      <p:bldP spid="24" grpId="0" animBg="1"/>
      <p:bldP spid="25" grpId="0" animBg="1"/>
      <p:bldP spid="26" grpId="0" animBg="1"/>
      <p:bldP spid="27" grpId="0" animBg="1"/>
      <p:bldP spid="28" grpId="0"/>
      <p:bldP spid="29" grpId="0" animBg="1"/>
      <p:bldP spid="30" grpId="0" animBg="1"/>
      <p:bldP spid="31" grpId="0" animBg="1"/>
      <p:bldP spid="32" grpId="0" animBg="1"/>
      <p:bldP spid="33" grpId="0" animBg="1"/>
      <p:bldP spid="34" grpId="0" animBg="1"/>
      <p:bldP spid="36" grpId="0" animBg="1"/>
      <p:bldP spid="37" grpId="0" animBg="1"/>
      <p:bldP spid="15" grpId="0" animBg="1"/>
      <p:bldP spid="19" grpId="0" animBg="1"/>
      <p:bldP spid="20" grpId="0"/>
      <p:bldP spid="21" grpId="0" animBg="1"/>
      <p:bldP spid="22" grpId="0" animBg="1"/>
      <p:bldP spid="35" grpId="0" animBg="1"/>
      <p:bldP spid="39" grpId="0" animBg="1"/>
      <p:bldP spid="47" grpId="0" animBg="1"/>
      <p:bldP spid="48" grpId="0"/>
      <p:bldP spid="38" grpId="0" animBg="1"/>
      <p:bldP spid="4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BE791DC7-9259-3720-7E71-4F55953D3146}"/>
              </a:ext>
            </a:extLst>
          </p:cNvPr>
          <p:cNvSpPr/>
          <p:nvPr/>
        </p:nvSpPr>
        <p:spPr>
          <a:xfrm>
            <a:off x="600892" y="632879"/>
            <a:ext cx="1240971" cy="866172"/>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Smallholder</a:t>
            </a:r>
          </a:p>
          <a:p>
            <a:pPr algn="ctr"/>
            <a:r>
              <a:rPr lang="en-US" sz="1200" dirty="0"/>
              <a:t>technical and financial support</a:t>
            </a:r>
          </a:p>
        </p:txBody>
      </p:sp>
      <p:sp>
        <p:nvSpPr>
          <p:cNvPr id="5" name="Rectángulo 4">
            <a:extLst>
              <a:ext uri="{FF2B5EF4-FFF2-40B4-BE49-F238E27FC236}">
                <a16:creationId xmlns:a16="http://schemas.microsoft.com/office/drawing/2014/main" id="{59245497-EBC2-8B2D-EE1E-C67A77998A6D}"/>
              </a:ext>
            </a:extLst>
          </p:cNvPr>
          <p:cNvSpPr/>
          <p:nvPr/>
        </p:nvSpPr>
        <p:spPr>
          <a:xfrm>
            <a:off x="600892" y="2289706"/>
            <a:ext cx="1240971" cy="600891"/>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Verification tools</a:t>
            </a:r>
          </a:p>
        </p:txBody>
      </p:sp>
      <p:sp>
        <p:nvSpPr>
          <p:cNvPr id="6" name="Rectángulo 5">
            <a:extLst>
              <a:ext uri="{FF2B5EF4-FFF2-40B4-BE49-F238E27FC236}">
                <a16:creationId xmlns:a16="http://schemas.microsoft.com/office/drawing/2014/main" id="{6A925CCF-9122-25E0-7645-2FFFE8250355}"/>
              </a:ext>
            </a:extLst>
          </p:cNvPr>
          <p:cNvSpPr/>
          <p:nvPr/>
        </p:nvSpPr>
        <p:spPr>
          <a:xfrm>
            <a:off x="600892" y="2995101"/>
            <a:ext cx="1240971" cy="600889"/>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Agroforestry and complex situations</a:t>
            </a:r>
          </a:p>
        </p:txBody>
      </p:sp>
      <p:sp>
        <p:nvSpPr>
          <p:cNvPr id="12" name="Rectángulo 11">
            <a:extLst>
              <a:ext uri="{FF2B5EF4-FFF2-40B4-BE49-F238E27FC236}">
                <a16:creationId xmlns:a16="http://schemas.microsoft.com/office/drawing/2014/main" id="{E413834C-C3BF-F5AF-4701-5BF4A5B99077}"/>
              </a:ext>
            </a:extLst>
          </p:cNvPr>
          <p:cNvSpPr/>
          <p:nvPr/>
        </p:nvSpPr>
        <p:spPr>
          <a:xfrm>
            <a:off x="1933302" y="632879"/>
            <a:ext cx="9224555" cy="85095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Millions of smallholders lack the technical and financial means to comply with EUDR requirements. Without those means, businesses may choose to remove smallholders from EU supply chains, favoring only those who already have a good/clean, robust system in place, and leaving millions of farmer livelihoods extremely vulnerable.</a:t>
            </a:r>
            <a:endParaRPr lang="en-US" sz="1400" dirty="0"/>
          </a:p>
        </p:txBody>
      </p:sp>
      <p:sp>
        <p:nvSpPr>
          <p:cNvPr id="17" name="Rectángulo 16">
            <a:extLst>
              <a:ext uri="{FF2B5EF4-FFF2-40B4-BE49-F238E27FC236}">
                <a16:creationId xmlns:a16="http://schemas.microsoft.com/office/drawing/2014/main" id="{4EB7028E-C9A3-0A6A-E015-DC6C4562C567}"/>
              </a:ext>
            </a:extLst>
          </p:cNvPr>
          <p:cNvSpPr/>
          <p:nvPr/>
        </p:nvSpPr>
        <p:spPr>
          <a:xfrm>
            <a:off x="1933301" y="2995099"/>
            <a:ext cx="9224555" cy="60089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The definition  of deforestation, agroforestry, fallow land, land tenure and other land use dynamics may affect smallholders and put into risk sourced volumes</a:t>
            </a:r>
          </a:p>
          <a:p>
            <a:pPr algn="ctr"/>
            <a:endParaRPr lang="en-US" sz="1400" dirty="0"/>
          </a:p>
        </p:txBody>
      </p:sp>
      <p:sp>
        <p:nvSpPr>
          <p:cNvPr id="18" name="Rectángulo 17">
            <a:extLst>
              <a:ext uri="{FF2B5EF4-FFF2-40B4-BE49-F238E27FC236}">
                <a16:creationId xmlns:a16="http://schemas.microsoft.com/office/drawing/2014/main" id="{CE1AD6DE-3EEE-D17B-A6A3-A6DD14F47F4A}"/>
              </a:ext>
            </a:extLst>
          </p:cNvPr>
          <p:cNvSpPr/>
          <p:nvPr/>
        </p:nvSpPr>
        <p:spPr>
          <a:xfrm>
            <a:off x="600892" y="1571568"/>
            <a:ext cx="1240971" cy="615645"/>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Supply chain adaptation and coordination</a:t>
            </a:r>
          </a:p>
        </p:txBody>
      </p:sp>
      <p:sp>
        <p:nvSpPr>
          <p:cNvPr id="19" name="Rectángulo 18">
            <a:extLst>
              <a:ext uri="{FF2B5EF4-FFF2-40B4-BE49-F238E27FC236}">
                <a16:creationId xmlns:a16="http://schemas.microsoft.com/office/drawing/2014/main" id="{F7CDC70B-8586-4739-1790-56729003BEF5}"/>
              </a:ext>
            </a:extLst>
          </p:cNvPr>
          <p:cNvSpPr/>
          <p:nvPr/>
        </p:nvSpPr>
        <p:spPr>
          <a:xfrm>
            <a:off x="1933302" y="1586322"/>
            <a:ext cx="9224555" cy="60089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200" dirty="0">
                <a:solidFill>
                  <a:schemeClr val="tx1"/>
                </a:solidFill>
              </a:rPr>
              <a:t>Different stakeholders throughout the supply chains anticipate challenges and must find ways to work together to overcome them (e.g., they will need to create platforms for information exchange) .</a:t>
            </a:r>
            <a:endParaRPr lang="en-US" sz="1400" dirty="0"/>
          </a:p>
        </p:txBody>
      </p:sp>
      <p:sp>
        <p:nvSpPr>
          <p:cNvPr id="20" name="Rectángulo 19">
            <a:extLst>
              <a:ext uri="{FF2B5EF4-FFF2-40B4-BE49-F238E27FC236}">
                <a16:creationId xmlns:a16="http://schemas.microsoft.com/office/drawing/2014/main" id="{426E8E75-5205-BAEA-6ECA-44D05C34B745}"/>
              </a:ext>
            </a:extLst>
          </p:cNvPr>
          <p:cNvSpPr/>
          <p:nvPr/>
        </p:nvSpPr>
        <p:spPr>
          <a:xfrm>
            <a:off x="1933300" y="2302775"/>
            <a:ext cx="9224555" cy="60089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Some complex situations may require technologically advanced verification tools </a:t>
            </a:r>
          </a:p>
          <a:p>
            <a:pPr algn="ctr"/>
            <a:endParaRPr lang="en-US" sz="1400" dirty="0"/>
          </a:p>
        </p:txBody>
      </p:sp>
      <p:sp>
        <p:nvSpPr>
          <p:cNvPr id="2" name="Rectángulo 1">
            <a:extLst>
              <a:ext uri="{FF2B5EF4-FFF2-40B4-BE49-F238E27FC236}">
                <a16:creationId xmlns:a16="http://schemas.microsoft.com/office/drawing/2014/main" id="{1336EE11-8197-EBD0-7F41-78880B91DD87}"/>
              </a:ext>
            </a:extLst>
          </p:cNvPr>
          <p:cNvSpPr/>
          <p:nvPr/>
        </p:nvSpPr>
        <p:spPr>
          <a:xfrm>
            <a:off x="600891" y="3686762"/>
            <a:ext cx="1240971" cy="600889"/>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200"/>
              <a:t>Land tenure</a:t>
            </a:r>
            <a:endParaRPr lang="es-ES"/>
          </a:p>
        </p:txBody>
      </p:sp>
      <p:sp>
        <p:nvSpPr>
          <p:cNvPr id="3" name="Rectángulo 2">
            <a:extLst>
              <a:ext uri="{FF2B5EF4-FFF2-40B4-BE49-F238E27FC236}">
                <a16:creationId xmlns:a16="http://schemas.microsoft.com/office/drawing/2014/main" id="{24D30D35-30B8-B61B-828A-11656AE40F22}"/>
              </a:ext>
            </a:extLst>
          </p:cNvPr>
          <p:cNvSpPr/>
          <p:nvPr/>
        </p:nvSpPr>
        <p:spPr>
          <a:xfrm>
            <a:off x="1933300" y="3686760"/>
            <a:ext cx="9224555" cy="60089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200" dirty="0">
                <a:solidFill>
                  <a:schemeClr val="tx1"/>
                </a:solidFill>
              </a:rPr>
              <a:t>EUDR is limited regarding land tenure</a:t>
            </a:r>
          </a:p>
          <a:p>
            <a:pPr algn="ctr"/>
            <a:endParaRPr lang="en-US" sz="1400" dirty="0"/>
          </a:p>
        </p:txBody>
      </p:sp>
      <p:sp>
        <p:nvSpPr>
          <p:cNvPr id="13" name="Rectángulo 12">
            <a:extLst>
              <a:ext uri="{FF2B5EF4-FFF2-40B4-BE49-F238E27FC236}">
                <a16:creationId xmlns:a16="http://schemas.microsoft.com/office/drawing/2014/main" id="{27D90DC8-2153-DBDD-F4A1-7D656A0200A2}"/>
              </a:ext>
            </a:extLst>
          </p:cNvPr>
          <p:cNvSpPr/>
          <p:nvPr/>
        </p:nvSpPr>
        <p:spPr>
          <a:xfrm>
            <a:off x="589167" y="4390146"/>
            <a:ext cx="1240971" cy="600889"/>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200"/>
              <a:t>Human and </a:t>
            </a:r>
            <a:r>
              <a:rPr lang="en-US" sz="1200" err="1"/>
              <a:t>labour</a:t>
            </a:r>
            <a:r>
              <a:rPr lang="en-US" sz="1200"/>
              <a:t> rights</a:t>
            </a:r>
            <a:endParaRPr lang="es-ES"/>
          </a:p>
        </p:txBody>
      </p:sp>
      <p:sp>
        <p:nvSpPr>
          <p:cNvPr id="14" name="Rectángulo 13">
            <a:extLst>
              <a:ext uri="{FF2B5EF4-FFF2-40B4-BE49-F238E27FC236}">
                <a16:creationId xmlns:a16="http://schemas.microsoft.com/office/drawing/2014/main" id="{DD243E88-FD5D-AB5F-8269-A8BAB4DB7128}"/>
              </a:ext>
            </a:extLst>
          </p:cNvPr>
          <p:cNvSpPr/>
          <p:nvPr/>
        </p:nvSpPr>
        <p:spPr>
          <a:xfrm>
            <a:off x="1921576" y="4390144"/>
            <a:ext cx="9224555" cy="60089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200" dirty="0">
                <a:solidFill>
                  <a:schemeClr val="tx1"/>
                </a:solidFill>
              </a:rPr>
              <a:t>EUDR only requires national human and </a:t>
            </a:r>
            <a:r>
              <a:rPr lang="en-US" sz="1200" dirty="0" err="1">
                <a:solidFill>
                  <a:schemeClr val="tx1"/>
                </a:solidFill>
              </a:rPr>
              <a:t>labour</a:t>
            </a:r>
            <a:r>
              <a:rPr lang="en-US" sz="1200" dirty="0">
                <a:solidFill>
                  <a:schemeClr val="tx1"/>
                </a:solidFill>
              </a:rPr>
              <a:t> rights standards to be met, which are often less strict than the international standards. </a:t>
            </a:r>
            <a:endParaRPr lang="en-US" sz="1400" dirty="0"/>
          </a:p>
        </p:txBody>
      </p:sp>
      <p:pic>
        <p:nvPicPr>
          <p:cNvPr id="8" name="Imagen 7" descr="Texto&#10;&#10;Descripción generada automáticamente con confianza baja">
            <a:extLst>
              <a:ext uri="{FF2B5EF4-FFF2-40B4-BE49-F238E27FC236}">
                <a16:creationId xmlns:a16="http://schemas.microsoft.com/office/drawing/2014/main" id="{76DF9866-8144-E450-8785-9521EF6AF9E8}"/>
              </a:ext>
            </a:extLst>
          </p:cNvPr>
          <p:cNvPicPr>
            <a:picLocks noChangeAspect="1"/>
          </p:cNvPicPr>
          <p:nvPr/>
        </p:nvPicPr>
        <p:blipFill>
          <a:blip r:embed="rId2"/>
          <a:stretch>
            <a:fillRect/>
          </a:stretch>
        </p:blipFill>
        <p:spPr>
          <a:xfrm>
            <a:off x="11368769" y="23951"/>
            <a:ext cx="823231" cy="654926"/>
          </a:xfrm>
          <a:prstGeom prst="rect">
            <a:avLst/>
          </a:prstGeom>
        </p:spPr>
      </p:pic>
    </p:spTree>
    <p:extLst>
      <p:ext uri="{BB962C8B-B14F-4D97-AF65-F5344CB8AC3E}">
        <p14:creationId xmlns:p14="http://schemas.microsoft.com/office/powerpoint/2010/main" val="1923286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1A357314-E2B8-5D50-9391-D657D5C15D65}"/>
              </a:ext>
            </a:extLst>
          </p:cNvPr>
          <p:cNvSpPr/>
          <p:nvPr/>
        </p:nvSpPr>
        <p:spPr>
          <a:xfrm>
            <a:off x="885261" y="1524500"/>
            <a:ext cx="1240971" cy="60089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a:t>Mass balance approach</a:t>
            </a:r>
          </a:p>
        </p:txBody>
      </p:sp>
      <p:sp>
        <p:nvSpPr>
          <p:cNvPr id="8" name="Rectángulo 7">
            <a:extLst>
              <a:ext uri="{FF2B5EF4-FFF2-40B4-BE49-F238E27FC236}">
                <a16:creationId xmlns:a16="http://schemas.microsoft.com/office/drawing/2014/main" id="{25612822-7F65-3850-98BA-989FC1EF8201}"/>
              </a:ext>
            </a:extLst>
          </p:cNvPr>
          <p:cNvSpPr/>
          <p:nvPr/>
        </p:nvSpPr>
        <p:spPr>
          <a:xfrm>
            <a:off x="885261" y="2229892"/>
            <a:ext cx="1249679" cy="748936"/>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Simplified due diligence in low-risk countries</a:t>
            </a:r>
          </a:p>
        </p:txBody>
      </p:sp>
      <p:sp>
        <p:nvSpPr>
          <p:cNvPr id="9" name="Rectángulo 8">
            <a:extLst>
              <a:ext uri="{FF2B5EF4-FFF2-40B4-BE49-F238E27FC236}">
                <a16:creationId xmlns:a16="http://schemas.microsoft.com/office/drawing/2014/main" id="{3947CA28-0DC3-7493-FB59-6A41BBD7C879}"/>
              </a:ext>
            </a:extLst>
          </p:cNvPr>
          <p:cNvSpPr/>
          <p:nvPr/>
        </p:nvSpPr>
        <p:spPr>
          <a:xfrm>
            <a:off x="885261" y="3065928"/>
            <a:ext cx="1249679" cy="587818"/>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a:t>Other biomes</a:t>
            </a:r>
          </a:p>
        </p:txBody>
      </p:sp>
      <p:sp>
        <p:nvSpPr>
          <p:cNvPr id="10" name="Rectángulo 9">
            <a:extLst>
              <a:ext uri="{FF2B5EF4-FFF2-40B4-BE49-F238E27FC236}">
                <a16:creationId xmlns:a16="http://schemas.microsoft.com/office/drawing/2014/main" id="{9522A517-FBB4-142D-976B-FA4A96858E61}"/>
              </a:ext>
            </a:extLst>
          </p:cNvPr>
          <p:cNvSpPr/>
          <p:nvPr/>
        </p:nvSpPr>
        <p:spPr>
          <a:xfrm>
            <a:off x="893969" y="3732128"/>
            <a:ext cx="1240971" cy="470264"/>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a:t>Other raw materials</a:t>
            </a:r>
          </a:p>
        </p:txBody>
      </p:sp>
      <p:sp>
        <p:nvSpPr>
          <p:cNvPr id="11" name="Rectángulo 10">
            <a:extLst>
              <a:ext uri="{FF2B5EF4-FFF2-40B4-BE49-F238E27FC236}">
                <a16:creationId xmlns:a16="http://schemas.microsoft.com/office/drawing/2014/main" id="{C1348C9D-77A0-E19A-B966-498B95093215}"/>
              </a:ext>
            </a:extLst>
          </p:cNvPr>
          <p:cNvSpPr/>
          <p:nvPr/>
        </p:nvSpPr>
        <p:spPr>
          <a:xfrm>
            <a:off x="885260" y="4272057"/>
            <a:ext cx="1240971" cy="478981"/>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a:t>Beyond deforestation</a:t>
            </a:r>
          </a:p>
        </p:txBody>
      </p:sp>
      <p:sp>
        <p:nvSpPr>
          <p:cNvPr id="23" name="Rectángulo 22">
            <a:extLst>
              <a:ext uri="{FF2B5EF4-FFF2-40B4-BE49-F238E27FC236}">
                <a16:creationId xmlns:a16="http://schemas.microsoft.com/office/drawing/2014/main" id="{656E08AC-5EE3-07B8-EEC3-2C2F563E3202}"/>
              </a:ext>
            </a:extLst>
          </p:cNvPr>
          <p:cNvSpPr/>
          <p:nvPr/>
        </p:nvSpPr>
        <p:spPr>
          <a:xfrm>
            <a:off x="2226377" y="1537573"/>
            <a:ext cx="9224555" cy="587818"/>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NOT MENTIONED IN TABLE OR CALL</a:t>
            </a:r>
            <a:r>
              <a:rPr lang="en-US" sz="1200" dirty="0">
                <a:solidFill>
                  <a:schemeClr val="tx1"/>
                </a:solidFill>
              </a:rPr>
              <a:t>. Some organizations claim that a mass balance approach (accepted by EUDR) is an open door to keep on having deforestation. </a:t>
            </a:r>
          </a:p>
          <a:p>
            <a:pPr algn="ctr"/>
            <a:endParaRPr lang="en-US" sz="1400" dirty="0"/>
          </a:p>
        </p:txBody>
      </p:sp>
      <p:sp>
        <p:nvSpPr>
          <p:cNvPr id="24" name="Rectángulo 23">
            <a:extLst>
              <a:ext uri="{FF2B5EF4-FFF2-40B4-BE49-F238E27FC236}">
                <a16:creationId xmlns:a16="http://schemas.microsoft.com/office/drawing/2014/main" id="{DF27AC4D-825D-FC14-81B6-C8860E1035AB}"/>
              </a:ext>
            </a:extLst>
          </p:cNvPr>
          <p:cNvSpPr/>
          <p:nvPr/>
        </p:nvSpPr>
        <p:spPr>
          <a:xfrm>
            <a:off x="2226377" y="2242968"/>
            <a:ext cx="9224555" cy="73586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NOT MENTIONED IN TABLE OR CALL</a:t>
            </a:r>
            <a:r>
              <a:rPr lang="en-US" sz="1200" dirty="0">
                <a:solidFill>
                  <a:schemeClr val="tx1"/>
                </a:solidFill>
              </a:rPr>
              <a:t>. Some organizations claim that the fact that low-risk countries can adopt a simplified due diligence system can entail increasing deforestation pressure in these countries.</a:t>
            </a:r>
          </a:p>
          <a:p>
            <a:pPr algn="ctr"/>
            <a:endParaRPr lang="en-US" sz="1400" dirty="0"/>
          </a:p>
        </p:txBody>
      </p:sp>
      <p:sp>
        <p:nvSpPr>
          <p:cNvPr id="25" name="Rectángulo 24">
            <a:extLst>
              <a:ext uri="{FF2B5EF4-FFF2-40B4-BE49-F238E27FC236}">
                <a16:creationId xmlns:a16="http://schemas.microsoft.com/office/drawing/2014/main" id="{0A9C4E9B-861D-5C3E-205C-94A3991E57DB}"/>
              </a:ext>
            </a:extLst>
          </p:cNvPr>
          <p:cNvSpPr/>
          <p:nvPr/>
        </p:nvSpPr>
        <p:spPr>
          <a:xfrm>
            <a:off x="2226377" y="3065928"/>
            <a:ext cx="9224555" cy="587818"/>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If biodiversity rich ecosystems of less tree coverage such as prairies, peats and wetlands are not included in the EUDR, deforestation may shift to these places. </a:t>
            </a:r>
          </a:p>
          <a:p>
            <a:pPr algn="ctr"/>
            <a:endParaRPr lang="en-US" sz="1400" dirty="0"/>
          </a:p>
        </p:txBody>
      </p:sp>
      <p:sp>
        <p:nvSpPr>
          <p:cNvPr id="26" name="Rectángulo 25">
            <a:extLst>
              <a:ext uri="{FF2B5EF4-FFF2-40B4-BE49-F238E27FC236}">
                <a16:creationId xmlns:a16="http://schemas.microsoft.com/office/drawing/2014/main" id="{B53EC9F3-BAB6-FD6D-5D64-8889560490D8}"/>
              </a:ext>
            </a:extLst>
          </p:cNvPr>
          <p:cNvSpPr/>
          <p:nvPr/>
        </p:nvSpPr>
        <p:spPr>
          <a:xfrm>
            <a:off x="2226377" y="3732128"/>
            <a:ext cx="9224555" cy="470264"/>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NOT MENTIONED IN TABLE OR CALL</a:t>
            </a:r>
            <a:r>
              <a:rPr lang="en-US" sz="1200" dirty="0">
                <a:solidFill>
                  <a:schemeClr val="tx1"/>
                </a:solidFill>
              </a:rPr>
              <a:t>. Other raw materials (such as corn, and other meats) should be considered by companies and included in future EUDR amendments.</a:t>
            </a:r>
          </a:p>
        </p:txBody>
      </p:sp>
      <p:sp>
        <p:nvSpPr>
          <p:cNvPr id="27" name="Rectángulo 26">
            <a:extLst>
              <a:ext uri="{FF2B5EF4-FFF2-40B4-BE49-F238E27FC236}">
                <a16:creationId xmlns:a16="http://schemas.microsoft.com/office/drawing/2014/main" id="{3E709300-BCB9-56AC-9556-177A3EA731D9}"/>
              </a:ext>
            </a:extLst>
          </p:cNvPr>
          <p:cNvSpPr/>
          <p:nvPr/>
        </p:nvSpPr>
        <p:spPr>
          <a:xfrm>
            <a:off x="2226377" y="4280774"/>
            <a:ext cx="9224555" cy="470264"/>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200" b="1" dirty="0">
                <a:solidFill>
                  <a:schemeClr val="tx1"/>
                </a:solidFill>
              </a:rPr>
              <a:t>NOT MENTIONED IN TABLE OR CALL</a:t>
            </a:r>
            <a:r>
              <a:rPr lang="en-US" sz="1200" dirty="0">
                <a:solidFill>
                  <a:schemeClr val="tx1"/>
                </a:solidFill>
              </a:rPr>
              <a:t>. Some organizations argue that other aspects should apply in due diligence, e.g., pesticides used.</a:t>
            </a:r>
            <a:endParaRPr lang="en-US" dirty="0">
              <a:solidFill>
                <a:schemeClr val="tx1"/>
              </a:solidFill>
            </a:endParaRPr>
          </a:p>
        </p:txBody>
      </p:sp>
      <p:pic>
        <p:nvPicPr>
          <p:cNvPr id="2" name="Imagen 1" descr="Texto&#10;&#10;Descripción generada automáticamente con confianza baja">
            <a:extLst>
              <a:ext uri="{FF2B5EF4-FFF2-40B4-BE49-F238E27FC236}">
                <a16:creationId xmlns:a16="http://schemas.microsoft.com/office/drawing/2014/main" id="{8E66CA35-9EB8-33A8-3B78-7E05F4A6F735}"/>
              </a:ext>
            </a:extLst>
          </p:cNvPr>
          <p:cNvPicPr>
            <a:picLocks noChangeAspect="1"/>
          </p:cNvPicPr>
          <p:nvPr/>
        </p:nvPicPr>
        <p:blipFill>
          <a:blip r:embed="rId2"/>
          <a:stretch>
            <a:fillRect/>
          </a:stretch>
        </p:blipFill>
        <p:spPr>
          <a:xfrm>
            <a:off x="11368769" y="23951"/>
            <a:ext cx="823231" cy="654926"/>
          </a:xfrm>
          <a:prstGeom prst="rect">
            <a:avLst/>
          </a:prstGeom>
        </p:spPr>
      </p:pic>
    </p:spTree>
    <p:extLst>
      <p:ext uri="{BB962C8B-B14F-4D97-AF65-F5344CB8AC3E}">
        <p14:creationId xmlns:p14="http://schemas.microsoft.com/office/powerpoint/2010/main" val="35258302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B3D824B726EEE440B47EC6784021B13D" ma:contentTypeVersion="4" ma:contentTypeDescription="Crear nuevo documento." ma:contentTypeScope="" ma:versionID="7a93cb6856132b3c0742f1380e32a43d">
  <xsd:schema xmlns:xsd="http://www.w3.org/2001/XMLSchema" xmlns:xs="http://www.w3.org/2001/XMLSchema" xmlns:p="http://schemas.microsoft.com/office/2006/metadata/properties" xmlns:ns2="a1f1285b-230b-4add-8e41-31b4015ce4eb" targetNamespace="http://schemas.microsoft.com/office/2006/metadata/properties" ma:root="true" ma:fieldsID="d1eceb5da715f04e312d17b59b50e636" ns2:_="">
    <xsd:import namespace="a1f1285b-230b-4add-8e41-31b4015ce4eb"/>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f1285b-230b-4add-8e41-31b4015ce4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9B16DFB-A90C-4613-8707-1D9B134836E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25B51E5-C804-49B7-83DA-6BA52D85F144}">
  <ds:schemaRefs>
    <ds:schemaRef ds:uri="a1f1285b-230b-4add-8e41-31b4015ce4e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AEEDF64-4E15-4260-8B6F-F46C72D0EE7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8559</TotalTime>
  <Words>505</Words>
  <Application>Microsoft Macintosh PowerPoint</Application>
  <PresentationFormat>Panorámica</PresentationFormat>
  <Paragraphs>68</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Aptos</vt:lpstr>
      <vt:lpstr>Aptos Display</vt:lpstr>
      <vt:lpstr>Arial</vt:lpstr>
      <vt:lpstr>Gilroy Light</vt:lpstr>
      <vt:lpstr>Gilroy Medium</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Jordi Domingo</dc:creator>
  <cp:lastModifiedBy>Rocio Lalanda</cp:lastModifiedBy>
  <cp:revision>48</cp:revision>
  <dcterms:created xsi:type="dcterms:W3CDTF">2024-05-03T12:04:53Z</dcterms:created>
  <dcterms:modified xsi:type="dcterms:W3CDTF">2024-06-06T20:49:08Z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0x010100B3D824B726EEE440B47EC6784021B13D</vt:lpwstr>
  </property>
</Properties>
</file>