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1"/>
  </p:notesMasterIdLst>
  <p:sldIdLst>
    <p:sldId id="257" r:id="rId5"/>
    <p:sldId id="256" r:id="rId6"/>
    <p:sldId id="260" r:id="rId7"/>
    <p:sldId id="261" r:id="rId8"/>
    <p:sldId id="259" r:id="rId9"/>
    <p:sldId id="262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581"/>
    <a:srgbClr val="66B245"/>
    <a:srgbClr val="0064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1" autoAdjust="0"/>
    <p:restoredTop sz="82581" autoAdjust="0"/>
  </p:normalViewPr>
  <p:slideViewPr>
    <p:cSldViewPr snapToGrid="0">
      <p:cViewPr varScale="1">
        <p:scale>
          <a:sx n="69" d="100"/>
          <a:sy n="69" d="100"/>
        </p:scale>
        <p:origin x="1229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62C856-D56F-44D8-8740-5CEB4C938158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F26AA2-A9F2-4418-9804-4A54986E1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612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F26AA2-A9F2-4418-9804-4A54986E14E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5096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F26AA2-A9F2-4418-9804-4A54986E14E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1204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F26AA2-A9F2-4418-9804-4A54986E14E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1777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F26AA2-A9F2-4418-9804-4A54986E14E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5628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F26AA2-A9F2-4418-9804-4A54986E14E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918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41746-B279-6000-F365-5B7539F549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rgbClr val="008581"/>
                </a:solidFill>
                <a:latin typeface="Gilroy Light" panose="00000400000000000000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CAA12A-03BD-682F-693E-E1F1AEFF38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66B245"/>
                </a:solidFill>
                <a:latin typeface="Gilroy Bold" panose="000008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5" name="Picture 4" descr="A logo on a white background&#10;&#10;Description automatically generated">
            <a:extLst>
              <a:ext uri="{FF2B5EF4-FFF2-40B4-BE49-F238E27FC236}">
                <a16:creationId xmlns:a16="http://schemas.microsoft.com/office/drawing/2014/main" id="{05F5DBDB-4025-AB4F-BA4C-76E5B15689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69" y="4135375"/>
            <a:ext cx="1600262" cy="160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323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034C5-C333-7B01-263A-D5ABA49FD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401355" cy="1325563"/>
          </a:xfrm>
        </p:spPr>
        <p:txBody>
          <a:bodyPr/>
          <a:lstStyle>
            <a:lvl1pPr>
              <a:defRPr>
                <a:solidFill>
                  <a:srgbClr val="008581"/>
                </a:solidFill>
                <a:latin typeface="Gilroy Medium" panose="00000600000000000000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FA7DE5-347F-76CA-20CB-5792BBC180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5AF848-FB71-7B45-4686-3EB1D0DAC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A024F-329B-4F5B-879D-332847F4B989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0D6CF2-9E02-097E-4634-4AF1C5B36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610BE5-7602-0B22-68C2-52FF55082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D8F6D-E22B-4ADE-9D98-1660D25E90A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logo on a white background&#10;&#10;Description automatically generated">
            <a:extLst>
              <a:ext uri="{FF2B5EF4-FFF2-40B4-BE49-F238E27FC236}">
                <a16:creationId xmlns:a16="http://schemas.microsoft.com/office/drawing/2014/main" id="{EA26EE6F-0521-20AF-459C-7BD1B63F9E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446" y="236964"/>
            <a:ext cx="1581884" cy="1581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309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694AD3-DB6E-F498-D926-46A3101C2B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solidFill>
                  <a:srgbClr val="008581"/>
                </a:solidFill>
                <a:latin typeface="Gilroy Medium" panose="00000600000000000000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671454-679C-F244-99A4-1D3761F17B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37408A-11C8-8E29-77F2-8FF026FAA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A024F-329B-4F5B-879D-332847F4B989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F0EF58-61F3-EF98-2BC5-6F5AAA892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6D7A8-FCCC-6B03-300C-B24B92F74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D8F6D-E22B-4ADE-9D98-1660D25E9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22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CC88B-930D-ADB9-672C-972B67090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8581"/>
                </a:solidFill>
                <a:latin typeface="Gilroy Medium" panose="00000600000000000000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0BF9D3-E567-A84D-5C64-ED8DBB2BC6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1DB39C-6485-F4E9-A34B-26798D6E8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A024F-329B-4F5B-879D-332847F4B989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B93E5A-2F89-3BAE-6865-9816F063C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23B665-5BD1-2906-C7E7-9ADB49AED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D8F6D-E22B-4ADE-9D98-1660D25E90A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logo on a white background&#10;&#10;Description automatically generated">
            <a:extLst>
              <a:ext uri="{FF2B5EF4-FFF2-40B4-BE49-F238E27FC236}">
                <a16:creationId xmlns:a16="http://schemas.microsoft.com/office/drawing/2014/main" id="{AA93BC93-E526-64B2-6E05-C515573C2D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446" y="236964"/>
            <a:ext cx="1581884" cy="1581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2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E4B6F-4805-7C3F-BC85-A69A873F7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008581"/>
                </a:solidFill>
                <a:latin typeface="Gilroy Light" panose="00000400000000000000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B09C6F-AE9A-4EA1-0A1A-AFF09DEF30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66B245"/>
                </a:solidFill>
                <a:latin typeface="Gilroy Bold" panose="00000800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DD2EF1-8724-5C3E-3315-A84076FB4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A024F-329B-4F5B-879D-332847F4B989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A92355-FE49-674B-F729-2E15DBF87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3FD317-A790-5486-F32A-50E17D8FA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D8F6D-E22B-4ADE-9D98-1660D25E9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535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0BBC7-C3F5-5C81-66C2-8B2A582C7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332343" cy="1325563"/>
          </a:xfrm>
        </p:spPr>
        <p:txBody>
          <a:bodyPr/>
          <a:lstStyle>
            <a:lvl1pPr>
              <a:defRPr>
                <a:solidFill>
                  <a:srgbClr val="008581"/>
                </a:solidFill>
                <a:latin typeface="Gilroy Medium" panose="00000600000000000000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DB3FB4-CB6A-F367-98AF-58BDDFD9F2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9E3C71-352B-B4C6-C5AF-9752A12595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4BDACB-47FA-53A7-4FF1-862D05B3A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A024F-329B-4F5B-879D-332847F4B989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A99888-790B-69AB-4CBD-D73A0480C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43E6D1-FFCB-D5F1-542C-C1701FA15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D8F6D-E22B-4ADE-9D98-1660D25E90A2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logo on a white background&#10;&#10;Description automatically generated">
            <a:extLst>
              <a:ext uri="{FF2B5EF4-FFF2-40B4-BE49-F238E27FC236}">
                <a16:creationId xmlns:a16="http://schemas.microsoft.com/office/drawing/2014/main" id="{35B639BC-DD0B-492C-15D1-01CE6E727A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446" y="236964"/>
            <a:ext cx="1581884" cy="1581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867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95D37-61B0-7F3E-401F-3200128A3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9322129" cy="1325563"/>
          </a:xfrm>
        </p:spPr>
        <p:txBody>
          <a:bodyPr/>
          <a:lstStyle>
            <a:lvl1pPr>
              <a:defRPr>
                <a:solidFill>
                  <a:srgbClr val="008581"/>
                </a:solidFill>
                <a:latin typeface="Gilroy Medium" panose="00000600000000000000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EABD6B-8C3E-2823-17C6-C0453F0224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2E622C-F07E-AC8A-9D43-1CF1E1E8FE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33B783-8A87-B6BC-804B-3D103BF0C5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0C0179-2601-230C-34BB-FD0EDBC3C9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2E52873-D55B-C60D-2FD7-C3F4370EE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A024F-329B-4F5B-879D-332847F4B989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28EF5B8-7BF6-CF9C-9EC2-77E37722D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FEDB62-5400-E9CB-D3D4-81D4CCB5E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D8F6D-E22B-4ADE-9D98-1660D25E90A2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logo on a white background&#10;&#10;Description automatically generated">
            <a:extLst>
              <a:ext uri="{FF2B5EF4-FFF2-40B4-BE49-F238E27FC236}">
                <a16:creationId xmlns:a16="http://schemas.microsoft.com/office/drawing/2014/main" id="{70CD6D34-4093-517C-C875-75F4A9AEFC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446" y="236964"/>
            <a:ext cx="1581884" cy="1581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920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6867A-FFF9-E248-E7F0-BD0838801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366849" cy="1325563"/>
          </a:xfrm>
        </p:spPr>
        <p:txBody>
          <a:bodyPr/>
          <a:lstStyle>
            <a:lvl1pPr>
              <a:defRPr>
                <a:solidFill>
                  <a:srgbClr val="008581"/>
                </a:solidFill>
                <a:latin typeface="Gilroy Medium" panose="00000600000000000000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71911A-3975-9463-FD04-0869B8F54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A024F-329B-4F5B-879D-332847F4B989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0151F3-CCD2-5A7C-796C-D0459B6D1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5A56AA-CA2D-3C63-0C16-A628B3217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D8F6D-E22B-4ADE-9D98-1660D25E90A2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logo on a white background&#10;&#10;Description automatically generated">
            <a:extLst>
              <a:ext uri="{FF2B5EF4-FFF2-40B4-BE49-F238E27FC236}">
                <a16:creationId xmlns:a16="http://schemas.microsoft.com/office/drawing/2014/main" id="{98663E77-AA9E-8EBB-8FC8-2802EE6496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446" y="236964"/>
            <a:ext cx="1581884" cy="1581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640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B3BC6A-E108-6655-E8BC-F3263D428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A024F-329B-4F5B-879D-332847F4B989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6BE322-B4F4-0051-36B4-D88661693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901954-EF4A-5EA8-857E-8875C61AF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D8F6D-E22B-4ADE-9D98-1660D25E90A2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A logo on a white background&#10;&#10;Description automatically generated">
            <a:extLst>
              <a:ext uri="{FF2B5EF4-FFF2-40B4-BE49-F238E27FC236}">
                <a16:creationId xmlns:a16="http://schemas.microsoft.com/office/drawing/2014/main" id="{7ACEE045-2257-A3AF-8026-402D88C232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644" y="236964"/>
            <a:ext cx="1124685" cy="1124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611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E5BA8-B32E-52CE-DB03-7A2FD96F4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008581"/>
                </a:solidFill>
                <a:latin typeface="Gilroy Medium" panose="00000600000000000000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A2C500-5536-6B5D-2ED9-7E3B4FB81B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69245D-8D9C-E403-17A4-B3757FDB9D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C0A246-905F-6000-F441-88733AE4D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A024F-329B-4F5B-879D-332847F4B989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5CCBFE-F6EE-EA2C-0EAD-E763909D4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B3E1A8-C2C9-D0E1-30DA-55D294B90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D8F6D-E22B-4ADE-9D98-1660D25E90A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logo on a white background&#10;&#10;Description automatically generated">
            <a:extLst>
              <a:ext uri="{FF2B5EF4-FFF2-40B4-BE49-F238E27FC236}">
                <a16:creationId xmlns:a16="http://schemas.microsoft.com/office/drawing/2014/main" id="{A2EA0FF6-867B-BDD6-CF1A-B0F5F28CD1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47" y="21267"/>
            <a:ext cx="1021168" cy="102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9138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EC510-4CC1-0A66-9742-99946B860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008581"/>
                </a:solidFill>
                <a:latin typeface="Gilroy Medium" panose="00000600000000000000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B1A28A-603B-124D-D6B5-6DC18AFF1C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4769F7-AC93-34BF-8A92-66A53F1B55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7E005D-4045-19C5-C546-9FDBD2B09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A024F-329B-4F5B-879D-332847F4B989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E01578-C9CE-C3EC-B680-CFB575B80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3DCD20-A314-B847-3EB8-80BC7F6FB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D8F6D-E22B-4ADE-9D98-1660D25E90A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logo on a white background&#10;&#10;Description automatically generated">
            <a:extLst>
              <a:ext uri="{FF2B5EF4-FFF2-40B4-BE49-F238E27FC236}">
                <a16:creationId xmlns:a16="http://schemas.microsoft.com/office/drawing/2014/main" id="{AA2ECB66-6CB2-942A-AE1C-B23F85F179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47" y="21267"/>
            <a:ext cx="1021168" cy="102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783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610916-CB4A-C25D-FC1A-4E63F50AB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5296D9-84FB-4CC9-D947-2EC1FC7675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664C1B-FD37-6E70-527C-FDCD6476D4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Gilroy Medium" panose="00000600000000000000" pitchFamily="50" charset="0"/>
              </a:defRPr>
            </a:lvl1pPr>
          </a:lstStyle>
          <a:p>
            <a:fld id="{B5DA024F-329B-4F5B-879D-332847F4B989}" type="datetimeFigureOut">
              <a:rPr lang="en-US" smtClean="0"/>
              <a:pPr/>
              <a:t>5/30/2024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2DB98B-1D45-69F6-AA37-9F12A1A89F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1383A-CAB4-8AA3-B7B6-7798DB092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Gilroy Medium" panose="00000600000000000000" pitchFamily="50" charset="0"/>
              </a:defRPr>
            </a:lvl1pPr>
          </a:lstStyle>
          <a:p>
            <a:fld id="{C37D8F6D-E22B-4ADE-9D98-1660D25E90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501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8581"/>
          </a:solidFill>
          <a:latin typeface="Gilroy Medium" panose="00000600000000000000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ilroy Light" panose="00000400000000000000" pitchFamily="50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ilroy Light" panose="00000400000000000000" pitchFamily="50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ilroy Light" panose="00000400000000000000" pitchFamily="50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ilroy Light" panose="00000400000000000000" pitchFamily="50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ilroy Light" panose="00000400000000000000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bcsd.org/Projects/OP2B/Resources/OP2B-s-Framework-for-Regenerative-Agriculture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hyperlink" Target="https://rodaleinstitute.org/regenerative-organic-certification/" TargetMode="Externa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textileexchange.org/knowledge-center/reports/regenerative-agriculture-outcome-framework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hyperlink" Target="https://saiplatform.org/regenerative-agriculture-programme/" TargetMode="Externa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4C24A-186B-CA51-931A-E66854E0D1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3490" y="406400"/>
            <a:ext cx="4082473" cy="1388946"/>
          </a:xfrm>
        </p:spPr>
        <p:txBody>
          <a:bodyPr>
            <a:normAutofit fontScale="90000"/>
          </a:bodyPr>
          <a:lstStyle/>
          <a:p>
            <a:r>
              <a:rPr lang="en-US" dirty="0"/>
              <a:t>REGENERATIVE AGRICULTURE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BC6A66-3243-A584-567F-3D0E189D72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0462" y="1898042"/>
            <a:ext cx="3556000" cy="1655762"/>
          </a:xfrm>
        </p:spPr>
        <p:txBody>
          <a:bodyPr/>
          <a:lstStyle/>
          <a:p>
            <a:r>
              <a:rPr lang="en-US" dirty="0"/>
              <a:t>A common definition?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F406433-DB6C-7B8D-6D86-8D9FF0B68193}"/>
              </a:ext>
            </a:extLst>
          </p:cNvPr>
          <p:cNvGrpSpPr/>
          <p:nvPr/>
        </p:nvGrpSpPr>
        <p:grpSpPr>
          <a:xfrm>
            <a:off x="6068292" y="92364"/>
            <a:ext cx="6012876" cy="6708539"/>
            <a:chOff x="9117901" y="44083"/>
            <a:chExt cx="9170099" cy="10198831"/>
          </a:xfrm>
        </p:grpSpPr>
        <p:pic>
          <p:nvPicPr>
            <p:cNvPr id="5" name="object 2">
              <a:extLst>
                <a:ext uri="{FF2B5EF4-FFF2-40B4-BE49-F238E27FC236}">
                  <a16:creationId xmlns:a16="http://schemas.microsoft.com/office/drawing/2014/main" id="{8F054BF9-FF52-0964-C7EF-B0B90CC75358}"/>
                </a:ext>
              </a:extLst>
            </p:cNvPr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11" t="2175" r="28263"/>
            <a:stretch/>
          </p:blipFill>
          <p:spPr>
            <a:xfrm>
              <a:off x="9117901" y="44084"/>
              <a:ext cx="2933466" cy="6690090"/>
            </a:xfrm>
            <a:prstGeom prst="rect">
              <a:avLst/>
            </a:prstGeom>
          </p:spPr>
        </p:pic>
        <p:pic>
          <p:nvPicPr>
            <p:cNvPr id="6" name="object 3">
              <a:extLst>
                <a:ext uri="{FF2B5EF4-FFF2-40B4-BE49-F238E27FC236}">
                  <a16:creationId xmlns:a16="http://schemas.microsoft.com/office/drawing/2014/main" id="{D78B6878-371F-54F2-4BC9-C72B3A0A92D1}"/>
                </a:ext>
              </a:extLst>
            </p:cNvPr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29998"/>
            <a:stretch/>
          </p:blipFill>
          <p:spPr>
            <a:xfrm>
              <a:off x="12276559" y="44083"/>
              <a:ext cx="6011441" cy="6646004"/>
            </a:xfrm>
            <a:prstGeom prst="rect">
              <a:avLst/>
            </a:prstGeom>
          </p:spPr>
        </p:pic>
        <p:pic>
          <p:nvPicPr>
            <p:cNvPr id="7" name="object 4">
              <a:extLst>
                <a:ext uri="{FF2B5EF4-FFF2-40B4-BE49-F238E27FC236}">
                  <a16:creationId xmlns:a16="http://schemas.microsoft.com/office/drawing/2014/main" id="{2625D459-FE21-5CF2-B0E2-9FC98E403039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185526" y="6924676"/>
              <a:ext cx="4488947" cy="3318238"/>
            </a:xfrm>
            <a:prstGeom prst="rect">
              <a:avLst/>
            </a:prstGeom>
          </p:spPr>
        </p:pic>
        <p:pic>
          <p:nvPicPr>
            <p:cNvPr id="8" name="object 5">
              <a:extLst>
                <a:ext uri="{FF2B5EF4-FFF2-40B4-BE49-F238E27FC236}">
                  <a16:creationId xmlns:a16="http://schemas.microsoft.com/office/drawing/2014/main" id="{9600106B-5455-8C7D-A35C-7DE369F7F18E}"/>
                </a:ext>
              </a:extLst>
            </p:cNvPr>
            <p:cNvPicPr/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06" t="12692" r="13635"/>
            <a:stretch/>
          </p:blipFill>
          <p:spPr>
            <a:xfrm>
              <a:off x="13959069" y="6924675"/>
              <a:ext cx="4328930" cy="3318238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47BC4E1-4E28-4873-8785-794F88FABFF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35" t="18455" r="3615" b="20000"/>
          <a:stretch/>
        </p:blipFill>
        <p:spPr>
          <a:xfrm>
            <a:off x="694641" y="5581865"/>
            <a:ext cx="4182820" cy="417490"/>
          </a:xfrm>
          <a:prstGeom prst="roundRect">
            <a:avLst>
              <a:gd name="adj" fmla="val 26245"/>
            </a:avLst>
          </a:prstGeom>
        </p:spPr>
      </p:pic>
    </p:spTree>
    <p:extLst>
      <p:ext uri="{BB962C8B-B14F-4D97-AF65-F5344CB8AC3E}">
        <p14:creationId xmlns:p14="http://schemas.microsoft.com/office/powerpoint/2010/main" val="42090203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E791AF3F-310A-3D27-0474-E9B3251E0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41433"/>
            <a:ext cx="3932237" cy="1600200"/>
          </a:xfrm>
        </p:spPr>
        <p:txBody>
          <a:bodyPr/>
          <a:lstStyle/>
          <a:p>
            <a:r>
              <a:rPr lang="en-US" sz="3200" b="1" dirty="0"/>
              <a:t>The many meanings of the concept</a:t>
            </a:r>
            <a:endParaRPr lang="en-US" dirty="0"/>
          </a:p>
        </p:txBody>
      </p:sp>
      <p:pic>
        <p:nvPicPr>
          <p:cNvPr id="3" name="Content Placeholder 2" descr="A group of men standing in a forest&#10;&#10;Description automatically generated">
            <a:extLst>
              <a:ext uri="{FF2B5EF4-FFF2-40B4-BE49-F238E27FC236}">
                <a16:creationId xmlns:a16="http://schemas.microsoft.com/office/drawing/2014/main" id="{4F0CAE29-97DA-2ECD-4D61-E05E8F0BB9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012" y="1419860"/>
            <a:ext cx="6172200" cy="4116085"/>
          </a:xfrm>
          <a:prstGeom prst="roundRect">
            <a:avLst>
              <a:gd name="adj" fmla="val 3428"/>
            </a:avLst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425B486C-C53C-5B56-7FF5-43CF92EE56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730269"/>
            <a:ext cx="3932237" cy="3522952"/>
          </a:xfrm>
        </p:spPr>
        <p:txBody>
          <a:bodyPr>
            <a:normAutofit/>
          </a:bodyPr>
          <a:lstStyle/>
          <a:p>
            <a:pPr marL="285750" indent="-2286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A movement? </a:t>
            </a:r>
          </a:p>
          <a:p>
            <a:pPr marL="285750" indent="-2286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A commitment? </a:t>
            </a:r>
          </a:p>
          <a:p>
            <a:pPr marL="285750" indent="-2286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An ideal? </a:t>
            </a:r>
          </a:p>
          <a:p>
            <a:pPr marL="285750" indent="-2286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A practical approach? </a:t>
            </a:r>
          </a:p>
        </p:txBody>
      </p:sp>
    </p:spTree>
    <p:extLst>
      <p:ext uri="{BB962C8B-B14F-4D97-AF65-F5344CB8AC3E}">
        <p14:creationId xmlns:p14="http://schemas.microsoft.com/office/powerpoint/2010/main" val="1267650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E07F7-ABF9-435F-827E-A90A0EBC6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Several global initiatives on-going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5896F7-6EB9-9454-CCB5-6C47D3B0BA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59582"/>
            <a:ext cx="5157787" cy="823912"/>
          </a:xfrm>
        </p:spPr>
        <p:txBody>
          <a:bodyPr>
            <a:normAutofit/>
          </a:bodyPr>
          <a:lstStyle/>
          <a:p>
            <a:r>
              <a:rPr lang="en-US" b="1" dirty="0"/>
              <a:t>OP2B’s Regenerative Agriculture Framework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9F92B1-F43F-893D-5AC2-AA2D695D4D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59582"/>
            <a:ext cx="5183188" cy="823912"/>
          </a:xfrm>
        </p:spPr>
        <p:txBody>
          <a:bodyPr>
            <a:normAutofit/>
          </a:bodyPr>
          <a:lstStyle/>
          <a:p>
            <a:r>
              <a:rPr lang="en-US" b="1" dirty="0"/>
              <a:t>Rodale’s Institute Regenerative Organic Certification</a:t>
            </a:r>
          </a:p>
        </p:txBody>
      </p:sp>
      <p:pic>
        <p:nvPicPr>
          <p:cNvPr id="8" name="Content Placeholder 7">
            <a:hlinkClick r:id="rId3"/>
            <a:extLst>
              <a:ext uri="{FF2B5EF4-FFF2-40B4-BE49-F238E27FC236}">
                <a16:creationId xmlns:a16="http://schemas.microsoft.com/office/drawing/2014/main" id="{707ED462-0956-C309-9298-CB0F9F6BD4D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l="19682" t="2323" r="15703" b="1901"/>
          <a:stretch/>
        </p:blipFill>
        <p:spPr>
          <a:xfrm>
            <a:off x="975211" y="2683494"/>
            <a:ext cx="4058773" cy="3382769"/>
          </a:xfrm>
          <a:prstGeom prst="rect">
            <a:avLst/>
          </a:prstGeom>
        </p:spPr>
      </p:pic>
      <p:pic>
        <p:nvPicPr>
          <p:cNvPr id="9" name="Picture 8">
            <a:hlinkClick r:id="rId5"/>
            <a:extLst>
              <a:ext uri="{FF2B5EF4-FFF2-40B4-BE49-F238E27FC236}">
                <a16:creationId xmlns:a16="http://schemas.microsoft.com/office/drawing/2014/main" id="{040D1D3E-A290-D25E-3A1B-18E5FA5EF62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052" t="7562" r="61923" b="7110"/>
          <a:stretch/>
        </p:blipFill>
        <p:spPr>
          <a:xfrm>
            <a:off x="7158017" y="2848464"/>
            <a:ext cx="3211553" cy="313283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506133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E07F7-ABF9-435F-827E-A90A0EBC6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Several global initiatives on-going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5896F7-6EB9-9454-CCB5-6C47D3B0BA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2965" y="2170406"/>
            <a:ext cx="5157787" cy="823912"/>
          </a:xfrm>
        </p:spPr>
        <p:txBody>
          <a:bodyPr>
            <a:normAutofit fontScale="92500"/>
          </a:bodyPr>
          <a:lstStyle/>
          <a:p>
            <a:r>
              <a:rPr lang="en-US" b="1" dirty="0"/>
              <a:t>Textile Exchange’s Regenerative Agriculture Outcome Framework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9F92B1-F43F-893D-5AC2-AA2D695D4D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5377" y="2170406"/>
            <a:ext cx="5183188" cy="823912"/>
          </a:xfrm>
        </p:spPr>
        <p:txBody>
          <a:bodyPr>
            <a:normAutofit fontScale="92500"/>
          </a:bodyPr>
          <a:lstStyle/>
          <a:p>
            <a:r>
              <a:rPr lang="en-US" b="1" dirty="0"/>
              <a:t>SAI Platform’s Global Framework for RegenAg – Regenerating Together Program</a:t>
            </a:r>
          </a:p>
        </p:txBody>
      </p:sp>
      <p:pic>
        <p:nvPicPr>
          <p:cNvPr id="7" name="Picture 6">
            <a:hlinkClick r:id="rId3"/>
            <a:extLst>
              <a:ext uri="{FF2B5EF4-FFF2-40B4-BE49-F238E27FC236}">
                <a16:creationId xmlns:a16="http://schemas.microsoft.com/office/drawing/2014/main" id="{A903A976-E646-CC74-B3A6-9BECD16956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5264"/>
          <a:stretch/>
        </p:blipFill>
        <p:spPr>
          <a:xfrm>
            <a:off x="839788" y="3059588"/>
            <a:ext cx="4538276" cy="2423764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0" name="Picture 9">
            <a:hlinkClick r:id="rId5"/>
            <a:extLst>
              <a:ext uri="{FF2B5EF4-FFF2-40B4-BE49-F238E27FC236}">
                <a16:creationId xmlns:a16="http://schemas.microsoft.com/office/drawing/2014/main" id="{208EB8DA-E3B5-EFDE-BE07-FBB1934124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4385" y="3023197"/>
            <a:ext cx="5074180" cy="257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2196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E791AF3F-310A-3D27-0474-E9B3251E0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511605"/>
            <a:ext cx="3932237" cy="1600200"/>
          </a:xfrm>
        </p:spPr>
        <p:txBody>
          <a:bodyPr/>
          <a:lstStyle/>
          <a:p>
            <a:r>
              <a:rPr lang="en-US" sz="3200" b="1" dirty="0"/>
              <a:t>The risk of the “multiple definitions”</a:t>
            </a:r>
            <a:endParaRPr lang="en-US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425B486C-C53C-5B56-7FF5-43CF92EE56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00" y="2668070"/>
            <a:ext cx="5478966" cy="3522952"/>
          </a:xfrm>
        </p:spPr>
        <p:txBody>
          <a:bodyPr>
            <a:normAutofit fontScale="92500"/>
          </a:bodyPr>
          <a:lstStyle/>
          <a:p>
            <a:pPr marL="285750" indent="-2286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One size does not fill all – how to assess efficacy?</a:t>
            </a:r>
          </a:p>
          <a:p>
            <a:pPr marL="285750" indent="-2286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Tracking progress - how to implement MRV?</a:t>
            </a:r>
          </a:p>
          <a:p>
            <a:pPr marL="285750" indent="-2286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Collective reporting - how to communicate to markets and consumers?</a:t>
            </a:r>
          </a:p>
          <a:p>
            <a:pPr marL="285750" indent="-2286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Harmonization – trivialized concept and contradictory approaches</a:t>
            </a:r>
          </a:p>
        </p:txBody>
      </p:sp>
      <p:pic>
        <p:nvPicPr>
          <p:cNvPr id="2" name="Content Placeholder 5">
            <a:extLst>
              <a:ext uri="{FF2B5EF4-FFF2-40B4-BE49-F238E27FC236}">
                <a16:creationId xmlns:a16="http://schemas.microsoft.com/office/drawing/2014/main" id="{21DC3328-3792-8818-934D-5EC4E99407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557" r="39986" b="2031"/>
          <a:stretch/>
        </p:blipFill>
        <p:spPr>
          <a:xfrm>
            <a:off x="313504" y="255899"/>
            <a:ext cx="5263377" cy="6341673"/>
          </a:xfrm>
          <a:prstGeom prst="roundRect">
            <a:avLst>
              <a:gd name="adj" fmla="val 3428"/>
            </a:avLst>
          </a:prstGeom>
        </p:spPr>
      </p:pic>
    </p:spTree>
    <p:extLst>
      <p:ext uri="{BB962C8B-B14F-4D97-AF65-F5344CB8AC3E}">
        <p14:creationId xmlns:p14="http://schemas.microsoft.com/office/powerpoint/2010/main" val="27098076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E791AF3F-310A-3D27-0474-E9B3251E0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00453"/>
            <a:ext cx="3932237" cy="1600200"/>
          </a:xfrm>
        </p:spPr>
        <p:txBody>
          <a:bodyPr/>
          <a:lstStyle/>
          <a:p>
            <a:r>
              <a:rPr lang="en-US" sz="3200" b="1" dirty="0"/>
              <a:t>Opportunities and role of our Network</a:t>
            </a:r>
            <a:endParaRPr lang="en-US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425B486C-C53C-5B56-7FF5-43CF92EE56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78500"/>
            <a:ext cx="5059207" cy="3522952"/>
          </a:xfrm>
        </p:spPr>
        <p:txBody>
          <a:bodyPr>
            <a:normAutofit fontScale="92500" lnSpcReduction="20000"/>
          </a:bodyPr>
          <a:lstStyle/>
          <a:p>
            <a:pPr marL="285750" indent="-2286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How can SAN contribute to the discussion? </a:t>
            </a:r>
          </a:p>
          <a:p>
            <a:pPr marL="285750" indent="-2286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Which principles/key elements need to be considered in global initiatives? </a:t>
            </a:r>
          </a:p>
          <a:p>
            <a:pPr marL="285750" indent="-2286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How can we leverage ongoing initiatives and existing commitments?</a:t>
            </a:r>
          </a:p>
          <a:p>
            <a:pPr marL="285750" indent="-2286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Can all member organizations commit to a common definition &amp; impact indicators? </a:t>
            </a:r>
          </a:p>
        </p:txBody>
      </p:sp>
      <p:pic>
        <p:nvPicPr>
          <p:cNvPr id="2" name="Content Placeholder 5" descr="Hand planting seedling">
            <a:extLst>
              <a:ext uri="{FF2B5EF4-FFF2-40B4-BE49-F238E27FC236}">
                <a16:creationId xmlns:a16="http://schemas.microsoft.com/office/drawing/2014/main" id="{1CE09090-842C-E5C4-5009-F2CBEAEB2A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10" r="4342" b="24371"/>
          <a:stretch/>
        </p:blipFill>
        <p:spPr>
          <a:xfrm flipH="1">
            <a:off x="6160780" y="1354873"/>
            <a:ext cx="5191432" cy="4415883"/>
          </a:xfrm>
          <a:prstGeom prst="roundRect">
            <a:avLst>
              <a:gd name="adj" fmla="val 3428"/>
            </a:avLst>
          </a:prstGeom>
        </p:spPr>
      </p:pic>
    </p:spTree>
    <p:extLst>
      <p:ext uri="{BB962C8B-B14F-4D97-AF65-F5344CB8AC3E}">
        <p14:creationId xmlns:p14="http://schemas.microsoft.com/office/powerpoint/2010/main" val="16381397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N - Oxford 2024 PowerPoint Template" id="{0AF54221-7FED-4408-A2BE-887F9A4998EF}" vid="{2FE57444-2050-44F7-B571-6F218CE48F8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14C6FA4DE2A45449F57F9E13E4DA89F" ma:contentTypeVersion="18" ma:contentTypeDescription="Create a new document." ma:contentTypeScope="" ma:versionID="0182d937a3df0aebc66b6570e558b4c8">
  <xsd:schema xmlns:xsd="http://www.w3.org/2001/XMLSchema" xmlns:xs="http://www.w3.org/2001/XMLSchema" xmlns:p="http://schemas.microsoft.com/office/2006/metadata/properties" xmlns:ns2="f87f5185-7995-4c3f-801a-2e0c5ecbbcd7" xmlns:ns3="86e5f244-6932-46f1-8acf-4e9a49130192" targetNamespace="http://schemas.microsoft.com/office/2006/metadata/properties" ma:root="true" ma:fieldsID="b9662565318af2e437504d46045b2487" ns2:_="" ns3:_="">
    <xsd:import namespace="f87f5185-7995-4c3f-801a-2e0c5ecbbcd7"/>
    <xsd:import namespace="86e5f244-6932-46f1-8acf-4e9a4913019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7f5185-7995-4c3f-801a-2e0c5ecbbcd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9eec821-d201-4c90-b5eb-d7d4840da8e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e5f244-6932-46f1-8acf-4e9a49130192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62fdf1e-ab49-4e73-8422-c511e73e809a}" ma:internalName="TaxCatchAll" ma:showField="CatchAllData" ma:web="86e5f244-6932-46f1-8acf-4e9a4913019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87f5185-7995-4c3f-801a-2e0c5ecbbcd7">
      <Terms xmlns="http://schemas.microsoft.com/office/infopath/2007/PartnerControls"/>
    </lcf76f155ced4ddcb4097134ff3c332f>
    <TaxCatchAll xmlns="86e5f244-6932-46f1-8acf-4e9a49130192" xsi:nil="true"/>
    <SharedWithUsers xmlns="86e5f244-6932-46f1-8acf-4e9a49130192">
      <UserInfo>
        <DisplayName/>
        <AccountId xsi:nil="true"/>
        <AccountType/>
      </UserInfo>
    </SharedWithUsers>
    <MediaLengthInSeconds xmlns="f87f5185-7995-4c3f-801a-2e0c5ecbbcd7" xsi:nil="true"/>
  </documentManagement>
</p:properties>
</file>

<file path=customXml/itemProps1.xml><?xml version="1.0" encoding="utf-8"?>
<ds:datastoreItem xmlns:ds="http://schemas.openxmlformats.org/officeDocument/2006/customXml" ds:itemID="{2F7C4377-C14D-478D-AF4E-8674FBF1DAD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87f5185-7995-4c3f-801a-2e0c5ecbbcd7"/>
    <ds:schemaRef ds:uri="86e5f244-6932-46f1-8acf-4e9a4913019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814F3E0-5B6D-4ED8-8FDA-A58140C601E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CC94DD0-61FF-4ECC-87BB-F87A20FDB0A3}">
  <ds:schemaRefs>
    <ds:schemaRef ds:uri="443f7676-a96b-4a67-8562-5f638bb001ca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bd519c85-6e63-480b-b664-79e9e7d6e5e2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f87f5185-7995-4c3f-801a-2e0c5ecbbcd7"/>
    <ds:schemaRef ds:uri="86e5f244-6932-46f1-8acf-4e9a49130192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SAN - Oxford 2024 PowerPoint Template</Template>
  <TotalTime>8485</TotalTime>
  <Words>159</Words>
  <Application>Microsoft Office PowerPoint</Application>
  <PresentationFormat>Widescreen</PresentationFormat>
  <Paragraphs>28</Paragraphs>
  <Slides>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Aptos</vt:lpstr>
      <vt:lpstr>Arial</vt:lpstr>
      <vt:lpstr>Calibri</vt:lpstr>
      <vt:lpstr>Gilroy Bold</vt:lpstr>
      <vt:lpstr>Gilroy Light</vt:lpstr>
      <vt:lpstr>Gilroy Medium</vt:lpstr>
      <vt:lpstr>Office Theme</vt:lpstr>
      <vt:lpstr>REGENERATIVE AGRICULTURE</vt:lpstr>
      <vt:lpstr>The many meanings of the concept</vt:lpstr>
      <vt:lpstr>Several global initiatives on-going</vt:lpstr>
      <vt:lpstr>Several global initiatives on-going</vt:lpstr>
      <vt:lpstr>The risk of the “multiple definitions”</vt:lpstr>
      <vt:lpstr>Opportunities and role of our Network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Catalina Mora</dc:creator>
  <cp:lastModifiedBy>Catalina Mora</cp:lastModifiedBy>
  <cp:revision>7</cp:revision>
  <dcterms:created xsi:type="dcterms:W3CDTF">2024-05-21T19:45:46Z</dcterms:created>
  <dcterms:modified xsi:type="dcterms:W3CDTF">2024-05-30T21:53:26Z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0x010100314C6FA4DE2A45449F57F9E13E4DA89F</vt:lpwstr>
  </property>
  <property fmtid="{D5CDD505-2E9C-101B-9397-08002B2CF9AE}" pid="3" name="Order">
    <vt:r8>907700</vt:r8>
  </property>
  <property fmtid="{D5CDD505-2E9C-101B-9397-08002B2CF9AE}" pid="4" name="_SourceUrl">
    <vt:lpwstr/>
  </property>
  <property fmtid="{D5CDD505-2E9C-101B-9397-08002B2CF9AE}" pid="5" name="_SharedFileIndex">
    <vt:lpwstr/>
  </property>
  <property fmtid="{D5CDD505-2E9C-101B-9397-08002B2CF9AE}" pid="6" name="ComplianceAssetId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</Properties>
</file>